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handoutMasterIdLst>
    <p:handoutMasterId r:id="rId23"/>
  </p:handoutMasterIdLst>
  <p:sldIdLst>
    <p:sldId id="421" r:id="rId3"/>
    <p:sldId id="449" r:id="rId5"/>
    <p:sldId id="433" r:id="rId6"/>
    <p:sldId id="434" r:id="rId7"/>
    <p:sldId id="463" r:id="rId8"/>
    <p:sldId id="464" r:id="rId9"/>
    <p:sldId id="424" r:id="rId10"/>
    <p:sldId id="451" r:id="rId11"/>
    <p:sldId id="452" r:id="rId12"/>
    <p:sldId id="453" r:id="rId13"/>
    <p:sldId id="454" r:id="rId14"/>
    <p:sldId id="477" r:id="rId15"/>
    <p:sldId id="455" r:id="rId16"/>
    <p:sldId id="465" r:id="rId17"/>
    <p:sldId id="466" r:id="rId18"/>
    <p:sldId id="456" r:id="rId19"/>
    <p:sldId id="485" r:id="rId20"/>
    <p:sldId id="467" r:id="rId21"/>
    <p:sldId id="289" r:id="rId22"/>
  </p:sldIdLst>
  <p:sldSz cx="12192000" cy="6858000"/>
  <p:notesSz cx="6858000" cy="9144000"/>
  <p:embeddedFontLst>
    <p:embeddedFont>
      <p:font typeface="Roboto" panose="02000000000000000000" pitchFamily="2" charset="0"/>
      <p:regular r:id="rId27"/>
      <p:bold r:id="rId28"/>
      <p:italic r:id="rId29"/>
      <p:boldItalic r:id="rId30"/>
    </p:embeddedFont>
    <p:embeddedFont>
      <p:font typeface="Verdana" panose="020B0604030504040204" pitchFamily="34" charset="0"/>
      <p:regular r:id="rId31"/>
      <p:bold r:id="rId32"/>
      <p:italic r:id="rId33"/>
      <p:boldItalic r:id="rId34"/>
    </p:embeddedFont>
    <p:embeddedFont>
      <p:font typeface="Nunito Sans" panose="00000500000000000000" pitchFamily="2" charset="0"/>
      <p:regular r:id="rId35"/>
      <p:bold r:id="rId36"/>
      <p:italic r:id="rId37"/>
      <p:boldItalic r:id="rId38"/>
    </p:embeddedFont>
    <p:embeddedFont>
      <p:font typeface="Calibri" panose="020F0502020204030204" charset="0"/>
      <p:regular r:id="rId39"/>
      <p:bold r:id="rId40"/>
      <p:italic r:id="rId41"/>
      <p:boldItalic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8" userDrawn="1">
          <p15:clr>
            <a:srgbClr val="A4A3A4"/>
          </p15:clr>
        </p15:guide>
        <p15:guide id="2" pos="600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3C1F"/>
    <a:srgbClr val="000000"/>
    <a:srgbClr val="D94333"/>
    <a:srgbClr val="CB5541"/>
    <a:srgbClr val="D56837"/>
    <a:srgbClr val="F05136"/>
    <a:srgbClr val="E5E5E5"/>
    <a:srgbClr val="525252"/>
    <a:srgbClr val="1A1A1A"/>
    <a:srgbClr val="4A4A4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94" autoAdjust="0"/>
    <p:restoredTop sz="86667" autoAdjust="0"/>
  </p:normalViewPr>
  <p:slideViewPr>
    <p:cSldViewPr showGuides="1">
      <p:cViewPr varScale="1">
        <p:scale>
          <a:sx n="71" d="100"/>
          <a:sy n="71" d="100"/>
        </p:scale>
        <p:origin x="893" y="53"/>
      </p:cViewPr>
      <p:guideLst>
        <p:guide orient="horz" pos="698"/>
        <p:guide pos="600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2" Type="http://schemas.openxmlformats.org/officeDocument/2006/relationships/font" Target="fonts/font16.fntdata"/><Relationship Id="rId41" Type="http://schemas.openxmlformats.org/officeDocument/2006/relationships/font" Target="fonts/font15.fntdata"/><Relationship Id="rId40" Type="http://schemas.openxmlformats.org/officeDocument/2006/relationships/font" Target="fonts/font14.fntdata"/><Relationship Id="rId4" Type="http://schemas.openxmlformats.org/officeDocument/2006/relationships/notesMaster" Target="notesMasters/notesMaster1.xml"/><Relationship Id="rId39" Type="http://schemas.openxmlformats.org/officeDocument/2006/relationships/font" Target="fonts/font13.fntdata"/><Relationship Id="rId38" Type="http://schemas.openxmlformats.org/officeDocument/2006/relationships/font" Target="fonts/font12.fntdata"/><Relationship Id="rId37" Type="http://schemas.openxmlformats.org/officeDocument/2006/relationships/font" Target="fonts/font11.fntdata"/><Relationship Id="rId36" Type="http://schemas.openxmlformats.org/officeDocument/2006/relationships/font" Target="fonts/font10.fntdata"/><Relationship Id="rId35" Type="http://schemas.openxmlformats.org/officeDocument/2006/relationships/font" Target="fonts/font9.fntdata"/><Relationship Id="rId34" Type="http://schemas.openxmlformats.org/officeDocument/2006/relationships/font" Target="fonts/font8.fntdata"/><Relationship Id="rId33" Type="http://schemas.openxmlformats.org/officeDocument/2006/relationships/font" Target="fonts/font7.fntdata"/><Relationship Id="rId32" Type="http://schemas.openxmlformats.org/officeDocument/2006/relationships/font" Target="fonts/font6.fntdata"/><Relationship Id="rId31" Type="http://schemas.openxmlformats.org/officeDocument/2006/relationships/font" Target="fonts/font5.fntdata"/><Relationship Id="rId30" Type="http://schemas.openxmlformats.org/officeDocument/2006/relationships/font" Target="fonts/font4.fntdata"/><Relationship Id="rId3" Type="http://schemas.openxmlformats.org/officeDocument/2006/relationships/slide" Target="slides/slide1.xml"/><Relationship Id="rId29" Type="http://schemas.openxmlformats.org/officeDocument/2006/relationships/font" Target="fonts/font3.fntdata"/><Relationship Id="rId28" Type="http://schemas.openxmlformats.org/officeDocument/2006/relationships/font" Target="fonts/font2.fntdata"/><Relationship Id="rId27" Type="http://schemas.openxmlformats.org/officeDocument/2006/relationships/font" Target="fonts/font1.fntdata"/><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dirty="0"/>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99A3E1-D0AF-40CA-9CA4-BE00645EFE64}" type="datetimeFigureOut">
              <a:rPr lang="en-US" smtClean="0"/>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AB6876-1BF1-4B88-890A-0B4E46201506}"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a:t>1</a:t>
            </a:r>
            <a:r>
              <a:rPr lang="en-US" b="1" baseline="30000"/>
              <a:t>st</a:t>
            </a:r>
            <a:r>
              <a:rPr lang="en-US" b="1"/>
              <a:t> slide (Mandatory)</a:t>
            </a:r>
            <a:endParaRPr lang="en-US" b="1"/>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r>
              <a:rPr lang="en-US" dirty="0" err="1">
                <a:sym typeface="+mn-ea"/>
              </a:rPr>
              <a:t>ANS:B</a:t>
            </a:r>
            <a:endParaRPr lang="en-US" dirty="0"/>
          </a:p>
          <a:p>
            <a:r>
              <a:rPr lang="en-US" altLang="en-IN" dirty="0">
                <a:sym typeface="+mn-ea"/>
              </a:rPr>
              <a:t>2^A * A! * B!</a:t>
            </a:r>
            <a:endParaRPr lang="en-US" altLang="en-IN" dirty="0"/>
          </a:p>
          <a:p>
            <a:r>
              <a:rPr lang="en-US" altLang="en-IN" dirty="0">
                <a:sym typeface="+mn-ea"/>
              </a:rPr>
              <a:t>103/5 = Q=20---A ,   R = 3----B</a:t>
            </a:r>
            <a:endParaRPr lang="en-US" altLang="en-IN" dirty="0"/>
          </a:p>
          <a:p>
            <a:endParaRPr lang="en-US" altLang="en-IN" dirty="0"/>
          </a:p>
          <a:p>
            <a:r>
              <a:rPr lang="en-US" altLang="en-IN" dirty="0">
                <a:sym typeface="+mn-ea"/>
              </a:rPr>
              <a:t>2*20 * 20! * 3!</a:t>
            </a:r>
            <a:endParaRPr lang="en-US" altLang="en-IN" dirty="0"/>
          </a:p>
          <a:p>
            <a:r>
              <a:rPr lang="en-US" altLang="en-IN" dirty="0">
                <a:sym typeface="+mn-ea"/>
              </a:rPr>
              <a:t>6 * [2^4 * 4! * 0!] * 6</a:t>
            </a:r>
            <a:endParaRPr lang="en-US" altLang="en-IN" dirty="0"/>
          </a:p>
          <a:p>
            <a:r>
              <a:rPr lang="en-US" altLang="en-IN" dirty="0">
                <a:sym typeface="+mn-ea"/>
              </a:rPr>
              <a:t>6*4*6</a:t>
            </a:r>
            <a:endParaRPr lang="en-US" altLang="en-IN" dirty="0"/>
          </a:p>
          <a:p>
            <a:r>
              <a:rPr lang="en-US" altLang="en-IN" dirty="0">
                <a:sym typeface="+mn-ea"/>
              </a:rPr>
              <a:t>4</a:t>
            </a:r>
            <a:endParaRPr lang="en-US" altLang="en-IN" dirty="0"/>
          </a:p>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ANS: D</a:t>
            </a:r>
            <a:endParaRPr lang="en-US" dirty="0" err="1"/>
          </a:p>
          <a:p>
            <a:r>
              <a:rPr lang="en-US" dirty="0" err="1"/>
              <a:t>    3*6*N = (N+2)</a:t>
            </a:r>
            <a:endParaRPr lang="en-US" dirty="0" err="1"/>
          </a:p>
          <a:p>
            <a:r>
              <a:rPr lang="en-US" dirty="0" err="1"/>
              <a:t>     8 * N = N+2  </a:t>
            </a:r>
            <a:endParaRPr lang="en-US" dirty="0" err="1"/>
          </a:p>
          <a:p>
            <a:r>
              <a:rPr lang="en-US" dirty="0" err="1"/>
              <a:t>     ANS=8*6 = 6+2</a:t>
            </a:r>
            <a:endParaRPr lang="en-US" dirty="0" err="1"/>
          </a:p>
          <a:p>
            <a:r>
              <a:rPr lang="en-US" dirty="0" err="1"/>
              <a:t>                8   =   8</a:t>
            </a:r>
            <a:endParaRPr lang="en-US" dirty="0" err="1"/>
          </a:p>
          <a:p>
            <a:endParaRPr lang="en-US" dirty="0" err="1"/>
          </a:p>
          <a:p>
            <a:endParaRPr lang="en-US" alt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r>
              <a:rPr lang="en-US"/>
              <a:t>ANS: A</a:t>
            </a:r>
            <a:endParaRPr lang="en-US"/>
          </a:p>
          <a:p>
            <a:r>
              <a:rPr lang="en-US"/>
              <a:t>If the power as more than 3 digits divide the last two digit of the power with 4</a:t>
            </a:r>
            <a:endParaRPr lang="en-US"/>
          </a:p>
          <a:p>
            <a:r>
              <a:rPr lang="en-US"/>
              <a:t>95/4=3(remainder) , 7^3 = 343 (last digit is 3)</a:t>
            </a:r>
            <a:endParaRPr lang="en-US"/>
          </a:p>
          <a:p>
            <a:r>
              <a:rPr lang="en-US"/>
              <a:t>58/4=2(remainder) , 3^2 = 9</a:t>
            </a:r>
            <a:endParaRPr lang="en-US"/>
          </a:p>
          <a:p>
            <a:r>
              <a:rPr lang="en-US"/>
              <a:t>so, 3*9=27 (last digit is 7)</a:t>
            </a:r>
            <a:endParaRPr lang="en-US"/>
          </a:p>
          <a:p>
            <a:r>
              <a:rPr lang="en-US"/>
              <a:t>Ans=7</a:t>
            </a:r>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r>
              <a:rPr lang="en-US"/>
              <a:t>1.unit digit will be 4+3-9 = -2</a:t>
            </a:r>
            <a:endParaRPr lang="en-US"/>
          </a:p>
          <a:p>
            <a:r>
              <a:rPr lang="en-US"/>
              <a:t>                                   10-2=8</a:t>
            </a:r>
            <a:endParaRPr lang="en-US"/>
          </a:p>
          <a:p>
            <a:r>
              <a:rPr lang="en-US"/>
              <a:t>2. 4^3x+5 = 4^2</a:t>
            </a:r>
            <a:endParaRPr lang="en-US"/>
          </a:p>
          <a:p>
            <a:r>
              <a:rPr lang="en-US"/>
              <a:t>3x+5 = 2</a:t>
            </a:r>
            <a:endParaRPr lang="en-US"/>
          </a:p>
          <a:p>
            <a:r>
              <a:rPr lang="en-US"/>
              <a:t>3x = 5-2</a:t>
            </a:r>
            <a:endParaRPr lang="en-US"/>
          </a:p>
          <a:p>
            <a:r>
              <a:rPr lang="en-US"/>
              <a:t>3x=-3</a:t>
            </a:r>
            <a:endParaRPr lang="en-US"/>
          </a:p>
          <a:p>
            <a:r>
              <a:rPr lang="en-US"/>
              <a:t>x=-1</a:t>
            </a:r>
            <a:endParaRPr lang="en-US"/>
          </a:p>
          <a:p>
            <a:endParaRPr lang="en-US"/>
          </a:p>
          <a:p>
            <a:r>
              <a:rPr lang="en-US"/>
              <a:t>3. 7*6=2</a:t>
            </a:r>
            <a:endParaRPr lang="en-US"/>
          </a:p>
          <a:p>
            <a:r>
              <a:rPr lang="en-US"/>
              <a:t>4. 3-9=-6 then 10-6=4(ans)</a:t>
            </a:r>
            <a:endParaRPr lang="en-US"/>
          </a:p>
          <a:p>
            <a:r>
              <a:rPr lang="en-US"/>
              <a:t>5. 1!=1</a:t>
            </a:r>
            <a:endParaRPr lang="en-US"/>
          </a:p>
          <a:p>
            <a:r>
              <a:rPr lang="en-US"/>
              <a:t>    2!=2</a:t>
            </a:r>
            <a:endParaRPr lang="en-US"/>
          </a:p>
          <a:p>
            <a:r>
              <a:rPr lang="en-US"/>
              <a:t>    3!=6</a:t>
            </a:r>
            <a:endParaRPr lang="en-US"/>
          </a:p>
          <a:p>
            <a:r>
              <a:rPr lang="en-US"/>
              <a:t>    4!=4</a:t>
            </a:r>
            <a:endParaRPr lang="en-US"/>
          </a:p>
          <a:p>
            <a:r>
              <a:rPr lang="en-US"/>
              <a:t>    5!=0</a:t>
            </a:r>
            <a:endParaRPr lang="en-US"/>
          </a:p>
          <a:p>
            <a:r>
              <a:rPr lang="en-US"/>
              <a:t>    6!=0</a:t>
            </a:r>
            <a:endParaRPr lang="en-US"/>
          </a:p>
          <a:p>
            <a:r>
              <a:rPr lang="en-US"/>
              <a:t>for the remaining numbers unit digit will be 0</a:t>
            </a:r>
            <a:endParaRPr lang="en-US"/>
          </a:p>
          <a:p>
            <a:r>
              <a:rPr lang="en-US"/>
              <a:t>1+2+6+4+0+0+0=13</a:t>
            </a:r>
            <a:endParaRPr lang="en-US"/>
          </a:p>
          <a:p>
            <a:r>
              <a:rPr lang="en-US"/>
              <a:t>7. (3*10)^2928</a:t>
            </a:r>
            <a:endParaRPr lang="en-US"/>
          </a:p>
          <a:p>
            <a:r>
              <a:rPr lang="en-US"/>
              <a:t>   3^2928 * 10^2928</a:t>
            </a:r>
            <a:endParaRPr lang="en-US"/>
          </a:p>
          <a:p>
            <a:r>
              <a:rPr lang="en-US"/>
              <a:t>   3^4=81 answer is 1</a:t>
            </a:r>
            <a:endParaRPr lang="en-US"/>
          </a:p>
          <a:p>
            <a:r>
              <a:rPr lang="en-US"/>
              <a:t>8. </a:t>
            </a:r>
            <a:r>
              <a:rPr lang="en-IN" dirty="0">
                <a:solidFill>
                  <a:srgbClr val="333333"/>
                </a:solidFill>
                <a:effectLst/>
                <a:latin typeface="OpenSans"/>
                <a:sym typeface="+mn-ea"/>
              </a:rPr>
              <a:t>40,320 ways.</a:t>
            </a:r>
            <a:endParaRPr lang="en-IN" b="0" i="0" dirty="0">
              <a:solidFill>
                <a:srgbClr val="333333"/>
              </a:solidFill>
              <a:effectLst/>
              <a:latin typeface="OpenSans"/>
            </a:endParaRPr>
          </a:p>
          <a:p>
            <a:r>
              <a:rPr lang="en-US"/>
              <a:t>9. (80)^1365</a:t>
            </a:r>
            <a:endParaRPr lang="en-US"/>
          </a:p>
          <a:p>
            <a:r>
              <a:rPr lang="en-US"/>
              <a:t>(8*10)^1365</a:t>
            </a:r>
            <a:endParaRPr lang="en-US"/>
          </a:p>
          <a:p>
            <a:r>
              <a:rPr lang="en-US"/>
              <a:t>8^1365 * 10^1365</a:t>
            </a:r>
            <a:endParaRPr lang="en-US"/>
          </a:p>
          <a:p>
            <a:r>
              <a:rPr lang="en-US"/>
              <a:t>According to type 3 power should be divide with 4</a:t>
            </a:r>
            <a:endParaRPr lang="en-US"/>
          </a:p>
          <a:p>
            <a:r>
              <a:rPr lang="en-US"/>
              <a:t>As per the last two digit of the power 65/4 = 1(remainder)</a:t>
            </a:r>
            <a:endParaRPr lang="en-US"/>
          </a:p>
          <a:p>
            <a:r>
              <a:rPr lang="en-US"/>
              <a:t>So, 8^1=8</a:t>
            </a:r>
            <a:endParaRPr lang="en-US"/>
          </a:p>
          <a:p>
            <a:r>
              <a:rPr lang="en-US"/>
              <a:t>10. 770^3430</a:t>
            </a:r>
            <a:endParaRPr lang="en-US"/>
          </a:p>
          <a:p>
            <a:r>
              <a:rPr lang="en-US"/>
              <a:t>      77^3430 *10^3430</a:t>
            </a:r>
            <a:endParaRPr lang="en-US"/>
          </a:p>
          <a:p>
            <a:r>
              <a:rPr lang="en-US"/>
              <a:t>      </a:t>
            </a:r>
            <a:r>
              <a:rPr lang="en-US">
                <a:sym typeface="+mn-ea"/>
              </a:rPr>
              <a:t>According to type 3 power should be divide with 4</a:t>
            </a:r>
            <a:endParaRPr lang="en-US"/>
          </a:p>
          <a:p>
            <a:r>
              <a:rPr lang="en-US">
                <a:sym typeface="+mn-ea"/>
              </a:rPr>
              <a:t>As per the last two digit of the power 30/4 = 2(remainder)</a:t>
            </a:r>
            <a:endParaRPr lang="en-US">
              <a:sym typeface="+mn-ea"/>
            </a:endParaRPr>
          </a:p>
          <a:p>
            <a:r>
              <a:rPr lang="en-US">
                <a:sym typeface="+mn-ea"/>
              </a:rPr>
              <a:t>So, 7^2=49 , ans is 9</a:t>
            </a:r>
            <a:endParaRPr lang="en-US">
              <a:sym typeface="+mn-ea"/>
            </a:endParaRPr>
          </a:p>
          <a:p>
            <a:endParaRPr lang="en-US"/>
          </a:p>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ANS:A</a:t>
            </a:r>
            <a:endParaRPr lang="en-US" dirty="0"/>
          </a:p>
        </p:txBody>
      </p:sp>
      <p:sp>
        <p:nvSpPr>
          <p:cNvPr id="4" name="Slide Number Placeholder 3"/>
          <p:cNvSpPr>
            <a:spLocks noGrp="1"/>
          </p:cNvSpPr>
          <p:nvPr>
            <p:ph type="sldNum" sz="quarter" idx="5"/>
          </p:nvPr>
        </p:nvSpPr>
        <p:spPr/>
        <p:txBody>
          <a:bodyPr/>
          <a:lstStyle/>
          <a:p>
            <a:fld id="{0AAB6876-1BF1-4B88-890A-0B4E46201506}" type="slidenum">
              <a:rPr lang="en-US" smtClean="0"/>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 A</a:t>
            </a:r>
            <a:endParaRPr lang="en-US" dirty="0"/>
          </a:p>
          <a:p>
            <a:r>
              <a:rPr lang="en-US" altLang="en-IN" dirty="0"/>
              <a:t>EXPLANATION</a:t>
            </a:r>
            <a:endParaRPr lang="en-US" altLang="en-IN" dirty="0"/>
          </a:p>
          <a:p>
            <a:r>
              <a:rPr lang="en-US" altLang="en-IN" dirty="0"/>
              <a:t>5+6+9 = 20</a:t>
            </a:r>
            <a:endParaRPr lang="en-US" alt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ANS:B</a:t>
            </a:r>
            <a:endParaRPr lang="en-US" dirty="0"/>
          </a:p>
          <a:p>
            <a:r>
              <a:rPr lang="en-US" altLang="en-IN" dirty="0"/>
              <a:t>Sum of two digit = x+y</a:t>
            </a:r>
            <a:endParaRPr lang="en-IN" dirty="0"/>
          </a:p>
          <a:p>
            <a:r>
              <a:rPr lang="en-IN" dirty="0"/>
              <a:t>Let the tens digit of the required number be x and the units digit be y. Then,</a:t>
            </a:r>
            <a:endParaRPr lang="en-IN" dirty="0"/>
          </a:p>
          <a:p>
            <a:r>
              <a:rPr lang="en-IN" dirty="0"/>
              <a:t>x+y=1</a:t>
            </a:r>
            <a:r>
              <a:rPr lang="en-US" altLang="en-IN" dirty="0"/>
              <a:t>10</a:t>
            </a:r>
            <a:r>
              <a:rPr lang="en-IN" dirty="0"/>
              <a:t> .........(1)</a:t>
            </a:r>
            <a:endParaRPr lang="en-IN" dirty="0"/>
          </a:p>
          <a:p>
            <a:r>
              <a:rPr lang="en-IN" dirty="0"/>
              <a:t>Required Number = (10x+y).</a:t>
            </a:r>
            <a:endParaRPr lang="en-IN" dirty="0"/>
          </a:p>
          <a:p>
            <a:r>
              <a:rPr lang="en-IN" dirty="0"/>
              <a:t>Number obtained on reversing the digits = (10y+x).</a:t>
            </a:r>
            <a:endParaRPr lang="en-IN" dirty="0"/>
          </a:p>
          <a:p>
            <a:r>
              <a:rPr lang="en-IN" dirty="0"/>
              <a:t>Therefore,(</a:t>
            </a:r>
            <a:endParaRPr lang="en-IN" dirty="0"/>
          </a:p>
          <a:p>
            <a:r>
              <a:rPr lang="en-IN" dirty="0"/>
              <a:t>10</a:t>
            </a:r>
            <a:r>
              <a:rPr lang="en-US" altLang="en-IN" dirty="0"/>
              <a:t>(</a:t>
            </a:r>
            <a:r>
              <a:rPr lang="en-IN" dirty="0"/>
              <a:t>y+x)</a:t>
            </a:r>
            <a:r>
              <a:rPr lang="en-US" altLang="en-IN" dirty="0"/>
              <a:t> + (10x+y) = 110</a:t>
            </a:r>
            <a:endParaRPr lang="en-US" altLang="en-IN" dirty="0"/>
          </a:p>
          <a:p>
            <a:r>
              <a:rPr lang="en-US" altLang="en-IN" dirty="0"/>
              <a:t>11x+11y = 110</a:t>
            </a:r>
            <a:endParaRPr lang="en-US" altLang="en-IN" dirty="0"/>
          </a:p>
          <a:p>
            <a:r>
              <a:rPr lang="en-US" altLang="en-IN" dirty="0"/>
              <a:t>11(x+y)=110</a:t>
            </a:r>
            <a:endParaRPr lang="en-US" altLang="en-IN" dirty="0"/>
          </a:p>
          <a:p>
            <a:r>
              <a:rPr lang="en-US" altLang="en-IN" dirty="0"/>
              <a:t>x+y=110/11</a:t>
            </a:r>
            <a:endParaRPr lang="en-US" altLang="en-IN" dirty="0"/>
          </a:p>
          <a:p>
            <a:r>
              <a:rPr lang="en-US" altLang="en-IN" dirty="0"/>
              <a:t>x+y=10-----1</a:t>
            </a:r>
            <a:endParaRPr lang="en-US" altLang="en-IN" dirty="0"/>
          </a:p>
          <a:p>
            <a:r>
              <a:rPr lang="en-US" altLang="en-IN" dirty="0"/>
              <a:t>10x+y-10 = 5(x+y)+4</a:t>
            </a:r>
            <a:endParaRPr lang="en-US" altLang="en-IN" dirty="0"/>
          </a:p>
          <a:p>
            <a:r>
              <a:rPr lang="en-US" altLang="en-IN" dirty="0">
                <a:sym typeface="+mn-ea"/>
              </a:rPr>
              <a:t>10x+y-10 = 5*10+4</a:t>
            </a:r>
            <a:endParaRPr lang="en-US" altLang="en-IN" dirty="0">
              <a:sym typeface="+mn-ea"/>
            </a:endParaRPr>
          </a:p>
          <a:p>
            <a:r>
              <a:rPr lang="en-US" altLang="en-IN" dirty="0">
                <a:sym typeface="+mn-ea"/>
              </a:rPr>
              <a:t>10x+y = 64</a:t>
            </a:r>
            <a:endParaRPr lang="en-US" altLang="en-IN" dirty="0">
              <a:sym typeface="+mn-ea"/>
            </a:endParaRPr>
          </a:p>
          <a:p>
            <a:r>
              <a:rPr lang="en-US" altLang="en-IN" dirty="0">
                <a:sym typeface="+mn-ea"/>
              </a:rPr>
              <a:t>eval eq1 and 2</a:t>
            </a:r>
            <a:endParaRPr lang="en-US" altLang="en-IN" dirty="0">
              <a:sym typeface="+mn-ea"/>
            </a:endParaRPr>
          </a:p>
          <a:p>
            <a:r>
              <a:rPr lang="en-US" altLang="en-IN" dirty="0">
                <a:sym typeface="+mn-ea"/>
              </a:rPr>
              <a:t>10x+y = 64</a:t>
            </a:r>
            <a:endParaRPr lang="en-US" altLang="en-IN" dirty="0">
              <a:sym typeface="+mn-ea"/>
            </a:endParaRPr>
          </a:p>
          <a:p>
            <a:r>
              <a:rPr lang="en-US" altLang="en-IN" dirty="0">
                <a:sym typeface="+mn-ea"/>
              </a:rPr>
              <a:t>    x+y = 10</a:t>
            </a:r>
            <a:endParaRPr lang="en-US" altLang="en-IN" dirty="0">
              <a:sym typeface="+mn-ea"/>
            </a:endParaRPr>
          </a:p>
          <a:p>
            <a:r>
              <a:rPr lang="en-US" altLang="en-IN" dirty="0">
                <a:sym typeface="+mn-ea"/>
              </a:rPr>
              <a:t>--------------</a:t>
            </a:r>
            <a:endParaRPr lang="en-US" altLang="en-IN" dirty="0">
              <a:sym typeface="+mn-ea"/>
            </a:endParaRPr>
          </a:p>
          <a:p>
            <a:r>
              <a:rPr lang="en-US" altLang="en-IN" dirty="0">
                <a:sym typeface="+mn-ea"/>
              </a:rPr>
              <a:t>        9x=54 -----&gt;x=6</a:t>
            </a:r>
            <a:endParaRPr lang="en-US" altLang="en-IN" dirty="0">
              <a:sym typeface="+mn-ea"/>
            </a:endParaRPr>
          </a:p>
          <a:p>
            <a:r>
              <a:rPr lang="en-US" altLang="en-IN" dirty="0">
                <a:sym typeface="+mn-ea"/>
              </a:rPr>
              <a:t>number = 10x+y</a:t>
            </a:r>
            <a:endParaRPr lang="en-US" altLang="en-IN" dirty="0">
              <a:sym typeface="+mn-ea"/>
            </a:endParaRPr>
          </a:p>
          <a:p>
            <a:r>
              <a:rPr lang="en-US" altLang="en-IN" dirty="0">
                <a:sym typeface="+mn-ea"/>
              </a:rPr>
              <a:t>10(6) + y</a:t>
            </a:r>
            <a:endParaRPr lang="en-US" altLang="en-IN" dirty="0">
              <a:sym typeface="+mn-ea"/>
            </a:endParaRPr>
          </a:p>
          <a:p>
            <a:r>
              <a:rPr lang="en-US" altLang="en-IN" dirty="0">
                <a:sym typeface="+mn-ea"/>
              </a:rPr>
              <a:t>60 + 4</a:t>
            </a:r>
            <a:endParaRPr lang="en-US" altLang="en-IN" dirty="0">
              <a:sym typeface="+mn-ea"/>
            </a:endParaRPr>
          </a:p>
          <a:p>
            <a:r>
              <a:rPr lang="en-US" altLang="en-IN" dirty="0">
                <a:sym typeface="+mn-ea"/>
              </a:rPr>
              <a:t>64</a:t>
            </a:r>
            <a:endParaRPr lang="en-US" altLang="en-IN" dirty="0">
              <a:sym typeface="+mn-ea"/>
            </a:endParaRPr>
          </a:p>
          <a:p>
            <a:endParaRPr lang="en-US" altLang="en-IN" dirty="0">
              <a:sym typeface="+mn-ea"/>
            </a:endParaRPr>
          </a:p>
          <a:p>
            <a:endParaRPr lang="en-US" altLang="en-IN" dirty="0"/>
          </a:p>
          <a:p>
            <a:endParaRPr lang="en-US" alt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ANS:1</a:t>
            </a:r>
            <a:endParaRPr lang="en-US" dirty="0"/>
          </a:p>
          <a:p>
            <a:r>
              <a:rPr lang="en-US" altLang="en-IN" dirty="0"/>
              <a:t>Two digit number = x+y</a:t>
            </a:r>
            <a:endParaRPr lang="en-IN" dirty="0"/>
          </a:p>
          <a:p>
            <a:r>
              <a:rPr lang="en-US" altLang="en-IN" dirty="0"/>
              <a:t>let the digit at ten’s place be x </a:t>
            </a:r>
            <a:endParaRPr lang="en-US" altLang="en-IN" dirty="0"/>
          </a:p>
          <a:p>
            <a:r>
              <a:rPr lang="en-US" altLang="en-IN" dirty="0"/>
              <a:t>                       unit place = 2x+1</a:t>
            </a:r>
            <a:endParaRPr lang="en-US" altLang="en-IN" dirty="0"/>
          </a:p>
          <a:p>
            <a:r>
              <a:rPr lang="en-US" altLang="en-IN" dirty="0"/>
              <a:t>original number = 10x+y--&gt;10x+(2x+1)</a:t>
            </a:r>
            <a:endParaRPr lang="en-US" altLang="en-IN" dirty="0"/>
          </a:p>
          <a:p>
            <a:r>
              <a:rPr lang="en-US" altLang="en-IN" dirty="0"/>
              <a:t>new number = 10y+x---&gt;10(2x+1)+x</a:t>
            </a:r>
            <a:endParaRPr lang="en-US" altLang="en-IN" dirty="0"/>
          </a:p>
          <a:p>
            <a:endParaRPr lang="en-US" altLang="en-IN" dirty="0"/>
          </a:p>
          <a:p>
            <a:r>
              <a:rPr lang="en-US" altLang="en-IN" dirty="0"/>
              <a:t>diff = [10(2x+1)+x] - [</a:t>
            </a:r>
            <a:r>
              <a:rPr lang="en-US" altLang="en-IN" dirty="0">
                <a:sym typeface="+mn-ea"/>
              </a:rPr>
              <a:t>10</a:t>
            </a:r>
            <a:r>
              <a:rPr lang="en-IN" altLang="en-US" dirty="0">
                <a:sym typeface="+mn-ea"/>
              </a:rPr>
              <a:t>x+(2x+1)</a:t>
            </a:r>
            <a:r>
              <a:rPr lang="en-US" altLang="en-IN" dirty="0">
                <a:sym typeface="+mn-ea"/>
              </a:rPr>
              <a:t>] = 10x+(2x+1) - 1</a:t>
            </a:r>
            <a:endParaRPr lang="en-US" altLang="en-IN" dirty="0">
              <a:sym typeface="+mn-ea"/>
            </a:endParaRPr>
          </a:p>
          <a:p>
            <a:r>
              <a:rPr lang="en-US" altLang="en-IN" dirty="0">
                <a:sym typeface="+mn-ea"/>
              </a:rPr>
              <a:t>20x+10x+x-10x-2x-1 = 10x+2x+1-1</a:t>
            </a:r>
            <a:endParaRPr lang="en-US" altLang="en-IN" dirty="0">
              <a:sym typeface="+mn-ea"/>
            </a:endParaRPr>
          </a:p>
          <a:p>
            <a:r>
              <a:rPr lang="en-US" altLang="en-IN" dirty="0">
                <a:sym typeface="+mn-ea"/>
              </a:rPr>
              <a:t>9x+9 = 12x</a:t>
            </a:r>
            <a:endParaRPr lang="en-US" altLang="en-IN" dirty="0">
              <a:sym typeface="+mn-ea"/>
            </a:endParaRPr>
          </a:p>
          <a:p>
            <a:r>
              <a:rPr lang="en-US" altLang="en-IN" dirty="0">
                <a:sym typeface="+mn-ea"/>
              </a:rPr>
              <a:t>9 = 3x</a:t>
            </a:r>
            <a:endParaRPr lang="en-US" altLang="en-IN" dirty="0">
              <a:sym typeface="+mn-ea"/>
            </a:endParaRPr>
          </a:p>
          <a:p>
            <a:r>
              <a:rPr lang="en-US" altLang="en-IN" dirty="0">
                <a:sym typeface="+mn-ea"/>
              </a:rPr>
              <a:t>x=3</a:t>
            </a:r>
            <a:endParaRPr lang="en-US" altLang="en-IN" dirty="0">
              <a:sym typeface="+mn-ea"/>
            </a:endParaRPr>
          </a:p>
          <a:p>
            <a:endParaRPr lang="en-US" altLang="en-IN" dirty="0">
              <a:sym typeface="+mn-ea"/>
            </a:endParaRPr>
          </a:p>
          <a:p>
            <a:r>
              <a:rPr lang="en-US" altLang="en-IN" dirty="0">
                <a:sym typeface="+mn-ea"/>
              </a:rPr>
              <a:t>ten’s place be x = 3</a:t>
            </a:r>
            <a:endParaRPr lang="en-US" altLang="en-IN" dirty="0">
              <a:sym typeface="+mn-ea"/>
            </a:endParaRPr>
          </a:p>
          <a:p>
            <a:r>
              <a:rPr lang="en-US" altLang="en-IN" dirty="0">
                <a:sym typeface="+mn-ea"/>
              </a:rPr>
              <a:t>unit place =2x+1 = 7</a:t>
            </a:r>
            <a:endParaRPr lang="en-US" altLang="en-IN" dirty="0">
              <a:sym typeface="+mn-ea"/>
            </a:endParaRPr>
          </a:p>
          <a:p>
            <a:r>
              <a:rPr lang="en-US" altLang="en-IN" dirty="0">
                <a:sym typeface="+mn-ea"/>
              </a:rPr>
              <a:t>original number = 10x+(2x+1) = 30+7=37</a:t>
            </a:r>
            <a:endParaRPr lang="en-US" altLang="en-IN" dirty="0">
              <a:sym typeface="+mn-ea"/>
            </a:endParaRPr>
          </a:p>
          <a:p>
            <a:endParaRPr lang="en-US" altLang="en-IN" dirty="0">
              <a:sym typeface="+mn-ea"/>
            </a:endParaRPr>
          </a:p>
          <a:p>
            <a:endParaRPr lang="en-US" alt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ANS:C</a:t>
            </a:r>
            <a:endParaRPr 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r>
              <a:rPr lang="en-IN" altLang="en-US"/>
              <a:t>ANS: A</a:t>
            </a:r>
            <a:endParaRPr lang="en-IN" altLang="en-US"/>
          </a:p>
          <a:p>
            <a:r>
              <a:rPr lang="en-IN" altLang="en-US"/>
              <a:t>             2^12 * 3^20 * 4^30 * 5^42 * 6^56 * 7^72 </a:t>
            </a:r>
            <a:endParaRPr lang="en-IN" altLang="en-US"/>
          </a:p>
          <a:p>
            <a:r>
              <a:rPr lang="en-IN" altLang="en-US"/>
              <a:t>             2^4 *3^4 * 4^2 *5^40*5^2*6^56*7*4</a:t>
            </a:r>
            <a:endParaRPr lang="en-IN" altLang="en-US"/>
          </a:p>
          <a:p>
            <a:r>
              <a:rPr lang="en-IN" altLang="en-US"/>
              <a:t>             6*1*6*5*5*6*1</a:t>
            </a:r>
            <a:endParaRPr lang="en-IN" altLang="en-US"/>
          </a:p>
          <a:p>
            <a:r>
              <a:rPr lang="en-IN" altLang="en-US"/>
              <a:t>            UNIT DIGIT = 0</a:t>
            </a:r>
            <a:endParaRPr lang="en-I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ANS:B</a:t>
            </a:r>
            <a:endParaRPr lang="en-US" dirty="0"/>
          </a:p>
          <a:p>
            <a:r>
              <a:rPr lang="en-US" altLang="en-IN" dirty="0"/>
              <a:t>(1*2*3*4) * (6*7) * (8*9)</a:t>
            </a:r>
            <a:endParaRPr lang="en-US" altLang="en-IN" dirty="0"/>
          </a:p>
          <a:p>
            <a:r>
              <a:rPr lang="en-US" altLang="en-IN" dirty="0"/>
              <a:t>24*42*72</a:t>
            </a:r>
            <a:endParaRPr lang="en-US" altLang="en-IN" dirty="0"/>
          </a:p>
          <a:p>
            <a:r>
              <a:rPr lang="en-US" altLang="en-IN" dirty="0"/>
              <a:t>4*2*2=16</a:t>
            </a:r>
            <a:endParaRPr lang="en-US" altLang="en-IN" dirty="0"/>
          </a:p>
          <a:p>
            <a:r>
              <a:rPr lang="en-US" altLang="en-IN" dirty="0"/>
              <a:t>6</a:t>
            </a:r>
            <a:endParaRPr lang="en-US" alt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r>
              <a:rPr lang="en-US"/>
              <a:t>ANS: A</a:t>
            </a:r>
            <a:endParaRPr lang="en-US"/>
          </a:p>
          <a:p>
            <a:r>
              <a:rPr lang="en-US"/>
              <a:t>1*2*3*4*5*6*7*8*9</a:t>
            </a:r>
            <a:endParaRPr lang="en-US"/>
          </a:p>
          <a:p>
            <a:r>
              <a:rPr lang="en-US"/>
              <a:t>5*2 = 10 (UNIT DIGIT 0 IS MULTIPLIED WITH ALL THE NUMBERS SO THE ANSWER WILL BE 0.</a:t>
            </a: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678806" y="1998021"/>
            <a:ext cx="4834388" cy="286195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134600" y="5603733"/>
            <a:ext cx="2057400" cy="1217981"/>
          </a:xfrm>
          <a:prstGeom prst="rect">
            <a:avLst/>
          </a:prstGeom>
        </p:spPr>
      </p:pic>
      <p:sp>
        <p:nvSpPr>
          <p:cNvPr id="4" name="TextBox 3"/>
          <p:cNvSpPr txBox="1"/>
          <p:nvPr/>
        </p:nvSpPr>
        <p:spPr>
          <a:xfrm>
            <a:off x="952500" y="196364"/>
            <a:ext cx="10210800" cy="769441"/>
          </a:xfrm>
          <a:prstGeom prst="rect">
            <a:avLst/>
          </a:prstGeom>
          <a:solidFill>
            <a:schemeClr val="accent5">
              <a:lumMod val="60000"/>
              <a:lumOff val="40000"/>
            </a:schemeClr>
          </a:solidFill>
        </p:spPr>
        <p:txBody>
          <a:bodyPr wrap="square" rtlCol="0">
            <a:spAutoFit/>
          </a:bodyPr>
          <a:lstStyle/>
          <a:p>
            <a:pPr lvl="0"/>
            <a:r>
              <a:rPr lang="en-US" sz="4400" dirty="0"/>
              <a:t>				QUESTION 4</a:t>
            </a:r>
            <a:endParaRPr lang="en-US" sz="4400" dirty="0"/>
          </a:p>
        </p:txBody>
      </p:sp>
      <p:sp>
        <p:nvSpPr>
          <p:cNvPr id="3" name="TextBox 2"/>
          <p:cNvSpPr txBox="1"/>
          <p:nvPr/>
        </p:nvSpPr>
        <p:spPr>
          <a:xfrm>
            <a:off x="381000" y="1295400"/>
            <a:ext cx="11734800" cy="5507990"/>
          </a:xfrm>
          <a:prstGeom prst="rect">
            <a:avLst/>
          </a:prstGeom>
          <a:noFill/>
        </p:spPr>
        <p:txBody>
          <a:bodyPr wrap="square">
            <a:spAutoFit/>
          </a:bodyPr>
          <a:lstStyle/>
          <a:p>
            <a:pPr algn="l"/>
            <a:r>
              <a:rPr lang="en-US" sz="3200" b="0" i="0" dirty="0">
                <a:solidFill>
                  <a:srgbClr val="212529"/>
                </a:solidFill>
                <a:effectLst/>
                <a:latin typeface="Arial" panose="020B0604020202020204" pitchFamily="34" charset="0"/>
                <a:cs typeface="Arial" panose="020B0604020202020204" pitchFamily="34" charset="0"/>
              </a:rPr>
              <a:t>	In a two–digit number, the digit at the unit’s place is more than twice the digit at the ten’s place by 1. If the digits at unit’s and ten’s place are interchanged, the difference between the new and the original number is less than the original number by 1. The original number is</a:t>
            </a:r>
            <a:endParaRPr lang="en-US" sz="3200" b="0" i="0" dirty="0">
              <a:solidFill>
                <a:srgbClr val="212529"/>
              </a:solidFill>
              <a:effectLst/>
              <a:latin typeface="Arial" panose="020B0604020202020204" pitchFamily="34" charset="0"/>
              <a:cs typeface="Arial" panose="020B0604020202020204" pitchFamily="34" charset="0"/>
            </a:endParaRPr>
          </a:p>
          <a:p>
            <a:pPr algn="l"/>
            <a:endParaRPr lang="en-US" sz="3200" b="1" i="0" dirty="0">
              <a:solidFill>
                <a:srgbClr val="333333"/>
              </a:solidFill>
              <a:effectLst/>
              <a:latin typeface="Arial" panose="020B0604020202020204" pitchFamily="34" charset="0"/>
              <a:cs typeface="Arial" panose="020B0604020202020204" pitchFamily="34" charset="0"/>
            </a:endParaRPr>
          </a:p>
          <a:p>
            <a:pPr marL="514350" indent="-514350" algn="l">
              <a:buFont typeface="+mj-lt"/>
              <a:buAutoNum type="alphaUcPeriod"/>
            </a:pPr>
            <a:r>
              <a:rPr lang="en-US" altLang="en-IN" sz="3200" dirty="0">
                <a:solidFill>
                  <a:srgbClr val="333333"/>
                </a:solidFill>
                <a:latin typeface="Arial" panose="020B0604020202020204" pitchFamily="34" charset="0"/>
                <a:cs typeface="Arial" panose="020B0604020202020204" pitchFamily="34" charset="0"/>
              </a:rPr>
              <a:t>3</a:t>
            </a:r>
            <a:r>
              <a:rPr lang="en-IN" sz="3200" dirty="0">
                <a:solidFill>
                  <a:srgbClr val="333333"/>
                </a:solidFill>
                <a:latin typeface="Arial" panose="020B0604020202020204" pitchFamily="34" charset="0"/>
                <a:cs typeface="Arial" panose="020B0604020202020204" pitchFamily="34" charset="0"/>
              </a:rPr>
              <a:t>7</a:t>
            </a:r>
            <a:endParaRPr lang="en-IN" sz="3200" b="0" i="0" dirty="0">
              <a:solidFill>
                <a:srgbClr val="333333"/>
              </a:solidFill>
              <a:effectLst/>
              <a:latin typeface="Arial" panose="020B0604020202020204" pitchFamily="34" charset="0"/>
              <a:cs typeface="Arial" panose="020B0604020202020204" pitchFamily="34" charset="0"/>
            </a:endParaRPr>
          </a:p>
          <a:p>
            <a:pPr marL="514350" indent="-514350" algn="l">
              <a:buFont typeface="+mj-lt"/>
              <a:buAutoNum type="alphaUcPeriod"/>
            </a:pPr>
            <a:r>
              <a:rPr lang="en-IN" sz="3200" b="0" i="0" dirty="0">
                <a:solidFill>
                  <a:srgbClr val="333333"/>
                </a:solidFill>
                <a:effectLst/>
                <a:latin typeface="Arial" panose="020B0604020202020204" pitchFamily="34" charset="0"/>
                <a:cs typeface="Arial" panose="020B0604020202020204" pitchFamily="34" charset="0"/>
              </a:rPr>
              <a:t>12</a:t>
            </a:r>
            <a:endParaRPr lang="en-IN" sz="3200" b="0" i="0" dirty="0">
              <a:solidFill>
                <a:srgbClr val="333333"/>
              </a:solidFill>
              <a:effectLst/>
              <a:latin typeface="Arial" panose="020B0604020202020204" pitchFamily="34" charset="0"/>
              <a:cs typeface="Arial" panose="020B0604020202020204" pitchFamily="34" charset="0"/>
            </a:endParaRPr>
          </a:p>
          <a:p>
            <a:pPr marL="514350" indent="-514350" algn="l">
              <a:buFont typeface="+mj-lt"/>
              <a:buAutoNum type="alphaUcPeriod"/>
            </a:pPr>
            <a:r>
              <a:rPr lang="en-IN" sz="3200" b="0" i="0" dirty="0">
                <a:solidFill>
                  <a:srgbClr val="333333"/>
                </a:solidFill>
                <a:effectLst/>
                <a:latin typeface="Arial" panose="020B0604020202020204" pitchFamily="34" charset="0"/>
                <a:cs typeface="Arial" panose="020B0604020202020204" pitchFamily="34" charset="0"/>
              </a:rPr>
              <a:t>10</a:t>
            </a:r>
            <a:endParaRPr lang="en-IN" sz="3200" b="0" i="0" dirty="0">
              <a:solidFill>
                <a:srgbClr val="333333"/>
              </a:solidFill>
              <a:effectLst/>
              <a:latin typeface="Arial" panose="020B0604020202020204" pitchFamily="34" charset="0"/>
              <a:cs typeface="Arial" panose="020B0604020202020204" pitchFamily="34" charset="0"/>
            </a:endParaRPr>
          </a:p>
          <a:p>
            <a:pPr marL="514350" indent="-514350" algn="l">
              <a:buFont typeface="+mj-lt"/>
              <a:buAutoNum type="alphaUcPeriod"/>
            </a:pPr>
            <a:r>
              <a:rPr lang="en-IN" sz="3200" b="0" i="0" dirty="0">
                <a:solidFill>
                  <a:srgbClr val="333333"/>
                </a:solidFill>
                <a:effectLst/>
                <a:latin typeface="Arial" panose="020B0604020202020204" pitchFamily="34" charset="0"/>
                <a:cs typeface="Arial" panose="020B0604020202020204" pitchFamily="34" charset="0"/>
              </a:rPr>
              <a:t>81</a:t>
            </a:r>
            <a:endParaRPr lang="en-IN" sz="3200" b="0" i="0" dirty="0">
              <a:solidFill>
                <a:srgbClr val="333333"/>
              </a:solidFill>
              <a:effectLst/>
              <a:latin typeface="Arial" panose="020B0604020202020204" pitchFamily="34" charset="0"/>
              <a:cs typeface="Arial" panose="020B0604020202020204" pitchFamily="34" charset="0"/>
            </a:endParaRPr>
          </a:p>
          <a:p>
            <a:pPr marL="514350" indent="-514350" algn="l">
              <a:buFont typeface="+mj-lt"/>
              <a:buAutoNum type="alphaUcPeriod"/>
            </a:pPr>
            <a:endParaRPr lang="en-IN" sz="3200" b="0" i="0" dirty="0">
              <a:solidFill>
                <a:srgbClr val="333333"/>
              </a:solidFill>
              <a:effectLst/>
              <a:latin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134600" y="5603733"/>
            <a:ext cx="2057400" cy="1217981"/>
          </a:xfrm>
          <a:prstGeom prst="rect">
            <a:avLst/>
          </a:prstGeom>
        </p:spPr>
      </p:pic>
      <p:sp>
        <p:nvSpPr>
          <p:cNvPr id="4" name="TextBox 3"/>
          <p:cNvSpPr txBox="1"/>
          <p:nvPr/>
        </p:nvSpPr>
        <p:spPr>
          <a:xfrm>
            <a:off x="990600" y="609600"/>
            <a:ext cx="10210800" cy="769441"/>
          </a:xfrm>
          <a:prstGeom prst="rect">
            <a:avLst/>
          </a:prstGeom>
          <a:solidFill>
            <a:schemeClr val="accent5">
              <a:lumMod val="60000"/>
              <a:lumOff val="40000"/>
            </a:schemeClr>
          </a:solidFill>
        </p:spPr>
        <p:txBody>
          <a:bodyPr wrap="square" rtlCol="0">
            <a:spAutoFit/>
          </a:bodyPr>
          <a:lstStyle/>
          <a:p>
            <a:pPr lvl="0"/>
            <a:r>
              <a:rPr lang="en-US" sz="4400" dirty="0"/>
              <a:t>				QUESTION 5</a:t>
            </a:r>
            <a:endParaRPr lang="en-US" sz="4400" dirty="0"/>
          </a:p>
        </p:txBody>
      </p:sp>
      <p:sp>
        <p:nvSpPr>
          <p:cNvPr id="3" name="TextBox 2"/>
          <p:cNvSpPr txBox="1"/>
          <p:nvPr/>
        </p:nvSpPr>
        <p:spPr>
          <a:xfrm>
            <a:off x="685800" y="1752600"/>
            <a:ext cx="10363200" cy="3969385"/>
          </a:xfrm>
          <a:prstGeom prst="rect">
            <a:avLst/>
          </a:prstGeom>
          <a:noFill/>
        </p:spPr>
        <p:txBody>
          <a:bodyPr wrap="square">
            <a:spAutoFit/>
          </a:bodyPr>
          <a:lstStyle/>
          <a:p>
            <a:pPr algn="l"/>
            <a:r>
              <a:rPr lang="en-US" sz="3600" b="0" i="0" dirty="0">
                <a:solidFill>
                  <a:srgbClr val="212529"/>
                </a:solidFill>
                <a:effectLst/>
                <a:latin typeface="system"/>
              </a:rPr>
              <a:t>One’s digit of the number </a:t>
            </a:r>
            <a:r>
              <a:rPr lang="en-US" sz="3600" dirty="0"/>
              <a:t>(22)^</a:t>
            </a:r>
            <a:r>
              <a:rPr lang="en-US" sz="3600" dirty="0">
                <a:effectLst/>
              </a:rPr>
              <a:t>23</a:t>
            </a:r>
            <a:r>
              <a:rPr lang="en-US" sz="3600" b="0" i="0" dirty="0">
                <a:solidFill>
                  <a:srgbClr val="212529"/>
                </a:solidFill>
                <a:effectLst/>
                <a:latin typeface="system"/>
              </a:rPr>
              <a:t> is</a:t>
            </a:r>
            <a:endParaRPr lang="en-US" sz="3600" b="0" i="0" dirty="0">
              <a:solidFill>
                <a:srgbClr val="212529"/>
              </a:solidFill>
              <a:effectLst/>
              <a:latin typeface="system"/>
            </a:endParaRPr>
          </a:p>
          <a:p>
            <a:pPr algn="l"/>
            <a:endParaRPr lang="en-US" sz="3600" b="1" i="0" dirty="0">
              <a:solidFill>
                <a:srgbClr val="333333"/>
              </a:solidFill>
              <a:effectLst/>
              <a:latin typeface="Roboto" panose="02000000000000000000" pitchFamily="2" charset="0"/>
            </a:endParaRPr>
          </a:p>
          <a:p>
            <a:pPr marL="742950" indent="-742950" algn="l">
              <a:buFont typeface="+mj-lt"/>
              <a:buAutoNum type="alphaUcPeriod"/>
            </a:pPr>
            <a:r>
              <a:rPr lang="en-US" sz="3600" b="0" i="0" dirty="0">
                <a:solidFill>
                  <a:srgbClr val="333333"/>
                </a:solidFill>
                <a:effectLst/>
                <a:latin typeface="Roboto" panose="02000000000000000000" pitchFamily="2" charset="0"/>
              </a:rPr>
              <a:t>1</a:t>
            </a:r>
            <a:endParaRPr lang="en-US" sz="3600" b="0" i="0" dirty="0">
              <a:solidFill>
                <a:srgbClr val="333333"/>
              </a:solidFill>
              <a:effectLst/>
              <a:latin typeface="Roboto" panose="02000000000000000000" pitchFamily="2" charset="0"/>
            </a:endParaRPr>
          </a:p>
          <a:p>
            <a:pPr marL="742950" indent="-742950" algn="l">
              <a:buFont typeface="+mj-lt"/>
              <a:buAutoNum type="alphaUcPeriod"/>
            </a:pPr>
            <a:r>
              <a:rPr lang="en-US" sz="3600" b="0" i="0" dirty="0">
                <a:solidFill>
                  <a:srgbClr val="333333"/>
                </a:solidFill>
                <a:effectLst/>
                <a:latin typeface="Roboto" panose="02000000000000000000" pitchFamily="2" charset="0"/>
              </a:rPr>
              <a:t>9</a:t>
            </a:r>
            <a:endParaRPr lang="en-US" sz="3600" b="0" i="0" dirty="0">
              <a:solidFill>
                <a:srgbClr val="333333"/>
              </a:solidFill>
              <a:effectLst/>
              <a:latin typeface="Roboto" panose="02000000000000000000" pitchFamily="2" charset="0"/>
            </a:endParaRPr>
          </a:p>
          <a:p>
            <a:pPr marL="742950" indent="-742950" algn="l">
              <a:buFont typeface="+mj-lt"/>
              <a:buAutoNum type="alphaUcPeriod"/>
            </a:pPr>
            <a:r>
              <a:rPr lang="en-US" sz="3600" b="0" i="0" dirty="0">
                <a:solidFill>
                  <a:srgbClr val="333333"/>
                </a:solidFill>
                <a:effectLst/>
                <a:latin typeface="Roboto" panose="02000000000000000000" pitchFamily="2" charset="0"/>
              </a:rPr>
              <a:t>8</a:t>
            </a:r>
            <a:endParaRPr lang="en-US" sz="3600" b="0" i="0" dirty="0">
              <a:solidFill>
                <a:srgbClr val="333333"/>
              </a:solidFill>
              <a:effectLst/>
              <a:latin typeface="Roboto" panose="02000000000000000000" pitchFamily="2" charset="0"/>
            </a:endParaRPr>
          </a:p>
          <a:p>
            <a:pPr marL="742950" indent="-742950" algn="l">
              <a:buFont typeface="+mj-lt"/>
              <a:buAutoNum type="alphaUcPeriod"/>
            </a:pPr>
            <a:r>
              <a:rPr lang="en-US" sz="3600" b="0" i="0" dirty="0">
                <a:solidFill>
                  <a:srgbClr val="333333"/>
                </a:solidFill>
                <a:effectLst/>
                <a:latin typeface="Roboto" panose="02000000000000000000" pitchFamily="2" charset="0"/>
              </a:rPr>
              <a:t>2</a:t>
            </a:r>
            <a:endParaRPr lang="en-US" sz="3600" b="0" i="0" dirty="0">
              <a:solidFill>
                <a:srgbClr val="333333"/>
              </a:solidFill>
              <a:effectLst/>
              <a:latin typeface="Roboto" panose="02000000000000000000" pitchFamily="2" charset="0"/>
            </a:endParaRPr>
          </a:p>
          <a:p>
            <a:pPr algn="l"/>
            <a:endParaRPr lang="en-US" sz="3600" b="0" i="0" dirty="0">
              <a:solidFill>
                <a:srgbClr val="333333"/>
              </a:solidFill>
              <a:effectLst/>
              <a:latin typeface="Roboto" panose="02000000000000000000" pitchFamily="2"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Content Placeholder 4"/>
          <p:cNvSpPr>
            <a:spLocks noGrp="1"/>
          </p:cNvSpPr>
          <p:nvPr>
            <p:ph idx="1"/>
          </p:nvPr>
        </p:nvSpPr>
        <p:spPr/>
        <p:txBody>
          <a:bodyPr/>
          <a:p>
            <a:pPr marL="0" indent="0">
              <a:buNone/>
            </a:pPr>
            <a:r>
              <a:rPr lang="en-IN" altLang="en-US"/>
              <a:t>The unit digit of 2^3^4 * 3^4^5 * 4^5^6 * 5^6^7 * 6^7^8 * 7^8^9 is:</a:t>
            </a:r>
            <a:endParaRPr lang="en-IN" altLang="en-US"/>
          </a:p>
          <a:p>
            <a:pPr marL="0" indent="0">
              <a:buNone/>
            </a:pPr>
            <a:endParaRPr lang="en-IN" altLang="en-US"/>
          </a:p>
          <a:p>
            <a:pPr marL="514350" indent="-514350">
              <a:buFont typeface="+mj-lt"/>
              <a:buAutoNum type="alphaUcPeriod"/>
            </a:pPr>
            <a:r>
              <a:rPr lang="en-IN" altLang="en-US"/>
              <a:t>0</a:t>
            </a:r>
            <a:endParaRPr lang="en-IN" altLang="en-US"/>
          </a:p>
          <a:p>
            <a:pPr marL="514350" indent="-514350">
              <a:buFont typeface="+mj-lt"/>
              <a:buAutoNum type="alphaUcPeriod"/>
            </a:pPr>
            <a:r>
              <a:rPr lang="en-IN" altLang="en-US"/>
              <a:t>5</a:t>
            </a:r>
            <a:endParaRPr lang="en-IN" altLang="en-US"/>
          </a:p>
          <a:p>
            <a:pPr marL="514350" indent="-514350">
              <a:buFont typeface="+mj-lt"/>
              <a:buAutoNum type="alphaUcPeriod"/>
            </a:pPr>
            <a:r>
              <a:rPr lang="en-IN" altLang="en-US"/>
              <a:t>can’t be determined</a:t>
            </a:r>
            <a:endParaRPr lang="en-IN" altLang="en-US"/>
          </a:p>
          <a:p>
            <a:pPr marL="514350" indent="-514350">
              <a:buFont typeface="+mj-lt"/>
              <a:buAutoNum type="alphaUcPeriod"/>
            </a:pPr>
            <a:r>
              <a:rPr lang="en-IN" altLang="en-US"/>
              <a:t>none of these</a:t>
            </a:r>
            <a:endParaRPr lang="en-IN" altLang="en-US"/>
          </a:p>
        </p:txBody>
      </p:sp>
      <p:sp>
        <p:nvSpPr>
          <p:cNvPr id="6" name="TextBox 3"/>
          <p:cNvSpPr txBox="1"/>
          <p:nvPr>
            <p:custDataLst>
              <p:tags r:id="rId1"/>
            </p:custDataLst>
          </p:nvPr>
        </p:nvSpPr>
        <p:spPr>
          <a:xfrm>
            <a:off x="990600" y="609600"/>
            <a:ext cx="10210800" cy="768350"/>
          </a:xfrm>
          <a:prstGeom prst="rect">
            <a:avLst/>
          </a:prstGeom>
          <a:solidFill>
            <a:schemeClr val="accent5">
              <a:lumMod val="60000"/>
              <a:lumOff val="40000"/>
            </a:schemeClr>
          </a:solidFill>
        </p:spPr>
        <p:txBody>
          <a:bodyPr wrap="square" rtlCol="0">
            <a:spAutoFit/>
          </a:bodyPr>
          <a:p>
            <a:pPr lvl="0"/>
            <a:r>
              <a:rPr lang="en-US" sz="4400" dirty="0"/>
              <a:t>				QUESTION </a:t>
            </a:r>
            <a:r>
              <a:rPr lang="en-IN" altLang="en-US" sz="4400" dirty="0"/>
              <a:t>6</a:t>
            </a:r>
            <a:endParaRPr lang="en-IN" altLang="en-US" sz="4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134600" y="5603733"/>
            <a:ext cx="2057400" cy="1217981"/>
          </a:xfrm>
          <a:prstGeom prst="rect">
            <a:avLst/>
          </a:prstGeom>
        </p:spPr>
      </p:pic>
      <p:sp>
        <p:nvSpPr>
          <p:cNvPr id="4" name="TextBox 3"/>
          <p:cNvSpPr txBox="1"/>
          <p:nvPr/>
        </p:nvSpPr>
        <p:spPr>
          <a:xfrm>
            <a:off x="990600" y="609600"/>
            <a:ext cx="10210800" cy="769441"/>
          </a:xfrm>
          <a:prstGeom prst="rect">
            <a:avLst/>
          </a:prstGeom>
          <a:solidFill>
            <a:schemeClr val="accent5">
              <a:lumMod val="60000"/>
              <a:lumOff val="40000"/>
            </a:schemeClr>
          </a:solidFill>
        </p:spPr>
        <p:txBody>
          <a:bodyPr wrap="square" rtlCol="0">
            <a:spAutoFit/>
          </a:bodyPr>
          <a:lstStyle/>
          <a:p>
            <a:pPr lvl="0"/>
            <a:r>
              <a:rPr lang="en-US" sz="4400" dirty="0"/>
              <a:t>				QUESTION 6</a:t>
            </a:r>
            <a:endParaRPr lang="en-US" sz="4400" dirty="0"/>
          </a:p>
        </p:txBody>
      </p:sp>
      <p:sp>
        <p:nvSpPr>
          <p:cNvPr id="3" name="TextBox 2"/>
          <p:cNvSpPr txBox="1"/>
          <p:nvPr/>
        </p:nvSpPr>
        <p:spPr>
          <a:xfrm>
            <a:off x="685800" y="1752600"/>
            <a:ext cx="10363200" cy="4523105"/>
          </a:xfrm>
          <a:prstGeom prst="rect">
            <a:avLst/>
          </a:prstGeom>
          <a:noFill/>
        </p:spPr>
        <p:txBody>
          <a:bodyPr wrap="square">
            <a:spAutoFit/>
          </a:bodyPr>
          <a:lstStyle/>
          <a:p>
            <a:pPr algn="l"/>
            <a:r>
              <a:rPr lang="en-US" altLang="pt-BR" sz="3600" b="1" i="0" dirty="0">
                <a:solidFill>
                  <a:srgbClr val="333333"/>
                </a:solidFill>
                <a:effectLst/>
                <a:latin typeface="Roboto" panose="02000000000000000000" pitchFamily="2" charset="0"/>
              </a:rPr>
              <a:t>Find the unit place digit in 71*72*73*74*76*77*78*79</a:t>
            </a:r>
            <a:endParaRPr lang="pt-BR" sz="3600" b="1" i="0" dirty="0">
              <a:solidFill>
                <a:srgbClr val="333333"/>
              </a:solidFill>
              <a:effectLst/>
              <a:latin typeface="Roboto" panose="02000000000000000000" pitchFamily="2" charset="0"/>
            </a:endParaRPr>
          </a:p>
          <a:p>
            <a:pPr marL="742950" indent="-742950" algn="l">
              <a:buFont typeface="+mj-lt"/>
              <a:buAutoNum type="alphaUcPeriod"/>
            </a:pPr>
            <a:endParaRPr lang="en-US" sz="3600" b="1" i="0" dirty="0">
              <a:solidFill>
                <a:srgbClr val="333333"/>
              </a:solidFill>
              <a:effectLst/>
              <a:latin typeface="Roboto" panose="02000000000000000000" pitchFamily="2" charset="0"/>
            </a:endParaRPr>
          </a:p>
          <a:p>
            <a:pPr marL="742950" indent="-742950" algn="l">
              <a:buFont typeface="+mj-lt"/>
              <a:buAutoNum type="alphaUcPeriod"/>
            </a:pPr>
            <a:r>
              <a:rPr lang="en-US" sz="3600" b="0" i="0" dirty="0">
                <a:solidFill>
                  <a:srgbClr val="333333"/>
                </a:solidFill>
                <a:effectLst/>
                <a:latin typeface="Roboto" panose="02000000000000000000" pitchFamily="2" charset="0"/>
              </a:rPr>
              <a:t>2</a:t>
            </a:r>
            <a:endParaRPr lang="en-US" sz="3600" b="0" i="0" dirty="0">
              <a:solidFill>
                <a:srgbClr val="333333"/>
              </a:solidFill>
              <a:effectLst/>
              <a:latin typeface="Roboto" panose="02000000000000000000" pitchFamily="2" charset="0"/>
            </a:endParaRPr>
          </a:p>
          <a:p>
            <a:pPr marL="742950" indent="-742950" algn="l">
              <a:buFont typeface="+mj-lt"/>
              <a:buAutoNum type="alphaUcPeriod"/>
            </a:pPr>
            <a:r>
              <a:rPr lang="en-US" sz="3600" b="0" i="0" dirty="0">
                <a:solidFill>
                  <a:srgbClr val="333333"/>
                </a:solidFill>
                <a:effectLst/>
                <a:latin typeface="Roboto" panose="02000000000000000000" pitchFamily="2" charset="0"/>
              </a:rPr>
              <a:t>6</a:t>
            </a:r>
            <a:endParaRPr lang="en-US" sz="3600" b="0" i="0" dirty="0">
              <a:solidFill>
                <a:srgbClr val="333333"/>
              </a:solidFill>
              <a:effectLst/>
              <a:latin typeface="Roboto" panose="02000000000000000000" pitchFamily="2" charset="0"/>
            </a:endParaRPr>
          </a:p>
          <a:p>
            <a:pPr marL="742950" indent="-742950" algn="l">
              <a:buFont typeface="+mj-lt"/>
              <a:buAutoNum type="alphaUcPeriod"/>
            </a:pPr>
            <a:r>
              <a:rPr lang="en-US" sz="3600" b="0" i="0" dirty="0">
                <a:solidFill>
                  <a:srgbClr val="333333"/>
                </a:solidFill>
                <a:effectLst/>
                <a:latin typeface="Roboto" panose="02000000000000000000" pitchFamily="2" charset="0"/>
              </a:rPr>
              <a:t>4</a:t>
            </a:r>
            <a:endParaRPr lang="en-US" sz="3600" b="0" i="0" dirty="0">
              <a:solidFill>
                <a:srgbClr val="333333"/>
              </a:solidFill>
              <a:effectLst/>
              <a:latin typeface="Roboto" panose="02000000000000000000" pitchFamily="2" charset="0"/>
            </a:endParaRPr>
          </a:p>
          <a:p>
            <a:pPr marL="742950" indent="-742950" algn="l">
              <a:buFont typeface="+mj-lt"/>
              <a:buAutoNum type="alphaUcPeriod"/>
            </a:pPr>
            <a:r>
              <a:rPr lang="en-US" sz="3600" b="0" i="0" dirty="0">
                <a:solidFill>
                  <a:srgbClr val="333333"/>
                </a:solidFill>
                <a:effectLst/>
                <a:latin typeface="Roboto" panose="02000000000000000000" pitchFamily="2" charset="0"/>
              </a:rPr>
              <a:t>0</a:t>
            </a:r>
            <a:endParaRPr lang="en-US" sz="3600" b="0" i="0" dirty="0">
              <a:solidFill>
                <a:srgbClr val="333333"/>
              </a:solidFill>
              <a:effectLst/>
              <a:latin typeface="Roboto" panose="02000000000000000000" pitchFamily="2" charset="0"/>
            </a:endParaRPr>
          </a:p>
          <a:p>
            <a:pPr algn="l"/>
            <a:endParaRPr lang="en-US" sz="3600" b="0" i="0" dirty="0">
              <a:solidFill>
                <a:srgbClr val="333333"/>
              </a:solidFill>
              <a:effectLst/>
              <a:latin typeface="Roboto" panose="02000000000000000000" pitchFamily="2"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Content Placeholder 4"/>
          <p:cNvSpPr>
            <a:spLocks noGrp="1"/>
          </p:cNvSpPr>
          <p:nvPr>
            <p:ph idx="1"/>
          </p:nvPr>
        </p:nvSpPr>
        <p:spPr/>
        <p:txBody>
          <a:bodyPr/>
          <a:p>
            <a:pPr marL="0" indent="0">
              <a:buNone/>
            </a:pPr>
            <a:r>
              <a:rPr lang="en-US"/>
              <a:t>The digit in unit’s place of the product 81*82*83*....*89 is?</a:t>
            </a:r>
            <a:endParaRPr lang="en-US"/>
          </a:p>
          <a:p>
            <a:pPr marL="0" indent="0">
              <a:buNone/>
            </a:pPr>
            <a:endParaRPr lang="en-US"/>
          </a:p>
          <a:p>
            <a:pPr marL="514350" indent="-514350">
              <a:buFont typeface="+mj-lt"/>
              <a:buAutoNum type="alphaUcPeriod"/>
            </a:pPr>
            <a:r>
              <a:rPr lang="en-US"/>
              <a:t>0</a:t>
            </a:r>
            <a:endParaRPr lang="en-US"/>
          </a:p>
          <a:p>
            <a:pPr marL="514350" indent="-514350">
              <a:buFont typeface="+mj-lt"/>
              <a:buAutoNum type="alphaUcPeriod"/>
            </a:pPr>
            <a:r>
              <a:rPr lang="en-US"/>
              <a:t>2</a:t>
            </a:r>
            <a:endParaRPr lang="en-US"/>
          </a:p>
          <a:p>
            <a:pPr marL="514350" indent="-514350">
              <a:buFont typeface="+mj-lt"/>
              <a:buAutoNum type="alphaUcPeriod"/>
            </a:pPr>
            <a:r>
              <a:rPr lang="en-US"/>
              <a:t>6</a:t>
            </a:r>
            <a:endParaRPr lang="en-US"/>
          </a:p>
          <a:p>
            <a:pPr marL="514350" indent="-514350">
              <a:buFont typeface="+mj-lt"/>
              <a:buAutoNum type="alphaUcPeriod"/>
            </a:pPr>
            <a:r>
              <a:rPr lang="en-US"/>
              <a:t>8</a:t>
            </a:r>
            <a:endParaRPr lang="en-US"/>
          </a:p>
        </p:txBody>
      </p:sp>
      <p:sp>
        <p:nvSpPr>
          <p:cNvPr id="6" name="TextBox 3"/>
          <p:cNvSpPr txBox="1"/>
          <p:nvPr>
            <p:custDataLst>
              <p:tags r:id="rId1"/>
            </p:custDataLst>
          </p:nvPr>
        </p:nvSpPr>
        <p:spPr>
          <a:xfrm>
            <a:off x="990600" y="609600"/>
            <a:ext cx="10210800" cy="768350"/>
          </a:xfrm>
          <a:prstGeom prst="rect">
            <a:avLst/>
          </a:prstGeom>
          <a:solidFill>
            <a:schemeClr val="accent5">
              <a:lumMod val="60000"/>
              <a:lumOff val="40000"/>
            </a:schemeClr>
          </a:solidFill>
        </p:spPr>
        <p:txBody>
          <a:bodyPr wrap="square" rtlCol="0">
            <a:spAutoFit/>
          </a:bodyPr>
          <a:p>
            <a:pPr lvl="0"/>
            <a:r>
              <a:rPr lang="en-US" sz="4400" dirty="0"/>
              <a:t>				QUESTION 7</a:t>
            </a:r>
            <a:endParaRPr lang="en-US" sz="44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Content Placeholder 4"/>
          <p:cNvSpPr>
            <a:spLocks noGrp="1"/>
          </p:cNvSpPr>
          <p:nvPr>
            <p:ph idx="1"/>
          </p:nvPr>
        </p:nvSpPr>
        <p:spPr/>
        <p:txBody>
          <a:bodyPr/>
          <a:p>
            <a:pPr marL="0" indent="0">
              <a:buFont typeface="+mj-lt"/>
              <a:buNone/>
            </a:pPr>
            <a:r>
              <a:rPr lang="en-US" dirty="0">
                <a:sym typeface="+mn-ea"/>
              </a:rPr>
              <a:t>Find the last non-zero digit of n! , n=103</a:t>
            </a:r>
            <a:endParaRPr lang="en-US" dirty="0">
              <a:sym typeface="+mn-ea"/>
            </a:endParaRPr>
          </a:p>
          <a:p>
            <a:pPr marL="514350" indent="-514350">
              <a:buFont typeface="+mj-lt"/>
              <a:buAutoNum type="alphaUcPeriod"/>
            </a:pPr>
            <a:endParaRPr lang="en-US" dirty="0">
              <a:solidFill>
                <a:srgbClr val="000000"/>
              </a:solidFill>
              <a:effectLst/>
              <a:latin typeface="Verdana" panose="020B0604030504040204" pitchFamily="34" charset="0"/>
              <a:sym typeface="+mn-ea"/>
            </a:endParaRPr>
          </a:p>
          <a:p>
            <a:pPr marL="514350" indent="-514350">
              <a:buFont typeface="+mj-lt"/>
              <a:buAutoNum type="alphaUcPeriod"/>
            </a:pPr>
            <a:r>
              <a:rPr lang="en-US" dirty="0">
                <a:solidFill>
                  <a:srgbClr val="000000"/>
                </a:solidFill>
                <a:effectLst/>
                <a:latin typeface="Verdana" panose="020B0604030504040204" pitchFamily="34" charset="0"/>
                <a:sym typeface="+mn-ea"/>
              </a:rPr>
              <a:t> 3</a:t>
            </a:r>
            <a:endParaRPr lang="en-US" dirty="0">
              <a:solidFill>
                <a:srgbClr val="000000"/>
              </a:solidFill>
              <a:effectLst/>
              <a:latin typeface="Verdana" panose="020B0604030504040204" pitchFamily="34" charset="0"/>
              <a:sym typeface="+mn-ea"/>
            </a:endParaRPr>
          </a:p>
          <a:p>
            <a:pPr marL="514350" indent="-514350">
              <a:buFont typeface="+mj-lt"/>
              <a:buAutoNum type="alphaUcPeriod"/>
            </a:pPr>
            <a:r>
              <a:rPr lang="en-US" dirty="0">
                <a:solidFill>
                  <a:srgbClr val="000000"/>
                </a:solidFill>
                <a:effectLst/>
                <a:latin typeface="Verdana" panose="020B0604030504040204" pitchFamily="34" charset="0"/>
                <a:sym typeface="+mn-ea"/>
              </a:rPr>
              <a:t> 4 </a:t>
            </a:r>
            <a:endParaRPr lang="en-US" dirty="0">
              <a:solidFill>
                <a:srgbClr val="000000"/>
              </a:solidFill>
              <a:effectLst/>
              <a:latin typeface="Verdana" panose="020B0604030504040204" pitchFamily="34" charset="0"/>
              <a:sym typeface="+mn-ea"/>
            </a:endParaRPr>
          </a:p>
          <a:p>
            <a:pPr marL="514350" indent="-514350">
              <a:buFont typeface="+mj-lt"/>
              <a:buAutoNum type="alphaUcPeriod"/>
            </a:pPr>
            <a:r>
              <a:rPr lang="en-US" dirty="0">
                <a:solidFill>
                  <a:srgbClr val="000000"/>
                </a:solidFill>
                <a:effectLst/>
                <a:latin typeface="Verdana" panose="020B0604030504040204" pitchFamily="34" charset="0"/>
                <a:sym typeface="+mn-ea"/>
              </a:rPr>
              <a:t> 5 </a:t>
            </a:r>
            <a:endParaRPr lang="en-US" dirty="0">
              <a:solidFill>
                <a:srgbClr val="000000"/>
              </a:solidFill>
              <a:effectLst/>
              <a:latin typeface="Verdana" panose="020B0604030504040204" pitchFamily="34" charset="0"/>
              <a:sym typeface="+mn-ea"/>
            </a:endParaRPr>
          </a:p>
          <a:p>
            <a:pPr marL="514350" indent="-514350">
              <a:buFont typeface="+mj-lt"/>
              <a:buAutoNum type="alphaUcPeriod"/>
            </a:pPr>
            <a:r>
              <a:rPr lang="en-US" dirty="0">
                <a:solidFill>
                  <a:srgbClr val="000000"/>
                </a:solidFill>
                <a:effectLst/>
                <a:latin typeface="Verdana" panose="020B0604030504040204" pitchFamily="34" charset="0"/>
                <a:sym typeface="+mn-ea"/>
              </a:rPr>
              <a:t> 7</a:t>
            </a:r>
            <a:endParaRPr lang="en-US"/>
          </a:p>
        </p:txBody>
      </p:sp>
      <p:sp>
        <p:nvSpPr>
          <p:cNvPr id="6" name="TextBox 3"/>
          <p:cNvSpPr txBox="1"/>
          <p:nvPr>
            <p:custDataLst>
              <p:tags r:id="rId1"/>
            </p:custDataLst>
          </p:nvPr>
        </p:nvSpPr>
        <p:spPr>
          <a:xfrm>
            <a:off x="990600" y="609600"/>
            <a:ext cx="10210800" cy="768350"/>
          </a:xfrm>
          <a:prstGeom prst="rect">
            <a:avLst/>
          </a:prstGeom>
          <a:solidFill>
            <a:schemeClr val="accent5">
              <a:lumMod val="60000"/>
              <a:lumOff val="40000"/>
            </a:schemeClr>
          </a:solidFill>
        </p:spPr>
        <p:txBody>
          <a:bodyPr wrap="square" rtlCol="0">
            <a:spAutoFit/>
          </a:bodyPr>
          <a:p>
            <a:pPr lvl="0"/>
            <a:r>
              <a:rPr lang="en-US" sz="4400" dirty="0"/>
              <a:t>				QUESTION 8</a:t>
            </a:r>
            <a:endParaRPr lang="en-US" sz="4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134600" y="5603733"/>
            <a:ext cx="2057400" cy="1217981"/>
          </a:xfrm>
          <a:prstGeom prst="rect">
            <a:avLst/>
          </a:prstGeom>
        </p:spPr>
      </p:pic>
      <p:sp>
        <p:nvSpPr>
          <p:cNvPr id="4" name="TextBox 3"/>
          <p:cNvSpPr txBox="1"/>
          <p:nvPr/>
        </p:nvSpPr>
        <p:spPr>
          <a:xfrm>
            <a:off x="990600" y="609600"/>
            <a:ext cx="10210800" cy="768350"/>
          </a:xfrm>
          <a:prstGeom prst="rect">
            <a:avLst/>
          </a:prstGeom>
          <a:solidFill>
            <a:schemeClr val="accent5">
              <a:lumMod val="60000"/>
              <a:lumOff val="40000"/>
            </a:schemeClr>
          </a:solidFill>
        </p:spPr>
        <p:txBody>
          <a:bodyPr wrap="square" rtlCol="0">
            <a:spAutoFit/>
          </a:bodyPr>
          <a:lstStyle/>
          <a:p>
            <a:pPr lvl="0"/>
            <a:r>
              <a:rPr lang="en-US" sz="4400" dirty="0"/>
              <a:t>				QUESTION 9</a:t>
            </a:r>
            <a:endParaRPr lang="en-US" sz="4400" dirty="0"/>
          </a:p>
        </p:txBody>
      </p:sp>
      <p:sp>
        <p:nvSpPr>
          <p:cNvPr id="3" name="TextBox 2"/>
          <p:cNvSpPr txBox="1"/>
          <p:nvPr/>
        </p:nvSpPr>
        <p:spPr>
          <a:xfrm>
            <a:off x="685800" y="1752600"/>
            <a:ext cx="10363200" cy="6185535"/>
          </a:xfrm>
          <a:prstGeom prst="rect">
            <a:avLst/>
          </a:prstGeom>
          <a:noFill/>
        </p:spPr>
        <p:txBody>
          <a:bodyPr wrap="square">
            <a:spAutoFit/>
          </a:bodyPr>
          <a:lstStyle/>
          <a:p>
            <a:pPr algn="l"/>
            <a:r>
              <a:rPr lang="en-US" sz="3600" dirty="0"/>
              <a:t>If the unit digit of 433*456*43N is (N+2), then what is the value of N?</a:t>
            </a:r>
            <a:endParaRPr lang="en-US" sz="3600" dirty="0"/>
          </a:p>
          <a:p>
            <a:pPr algn="l"/>
            <a:endParaRPr lang="en-US" sz="3600" dirty="0"/>
          </a:p>
          <a:p>
            <a:pPr indent="0" algn="l">
              <a:buFont typeface="+mj-lt"/>
              <a:buNone/>
            </a:pPr>
            <a:r>
              <a:rPr lang="en-US" sz="3600" dirty="0"/>
              <a:t>A. 1   </a:t>
            </a:r>
            <a:endParaRPr lang="en-US" sz="3600" dirty="0"/>
          </a:p>
          <a:p>
            <a:pPr indent="0" algn="l">
              <a:buFont typeface="+mj-lt"/>
              <a:buNone/>
            </a:pPr>
            <a:r>
              <a:rPr lang="en-US" sz="3600" dirty="0"/>
              <a:t>B. 8 </a:t>
            </a:r>
            <a:endParaRPr lang="en-US" sz="3600" dirty="0"/>
          </a:p>
          <a:p>
            <a:pPr indent="0" algn="l">
              <a:buFont typeface="+mj-lt"/>
              <a:buNone/>
            </a:pPr>
            <a:r>
              <a:rPr lang="en-US" sz="3600" dirty="0"/>
              <a:t>C. 3    </a:t>
            </a:r>
            <a:endParaRPr lang="en-US" sz="3600" dirty="0"/>
          </a:p>
          <a:p>
            <a:pPr indent="0" algn="l">
              <a:buFont typeface="+mj-lt"/>
              <a:buNone/>
            </a:pPr>
            <a:r>
              <a:rPr lang="en-US" sz="3600" dirty="0"/>
              <a:t>D. 6</a:t>
            </a:r>
            <a:endParaRPr lang="en-US" sz="3600" dirty="0"/>
          </a:p>
          <a:p>
            <a:pPr indent="0" algn="l">
              <a:buFont typeface="+mj-lt"/>
              <a:buNone/>
            </a:pPr>
            <a:endParaRPr lang="en-US" sz="3600" dirty="0"/>
          </a:p>
          <a:p>
            <a:pPr algn="l"/>
            <a:br>
              <a:rPr lang="en-US" sz="3600" dirty="0"/>
            </a:br>
            <a:br>
              <a:rPr lang="en-US" sz="3600" dirty="0"/>
            </a:br>
            <a:endParaRPr lang="en-US" sz="3600" b="0" i="0" dirty="0">
              <a:solidFill>
                <a:srgbClr val="333333"/>
              </a:solidFill>
              <a:effectLst/>
              <a:latin typeface="Roboto" panose="02000000000000000000" pitchFamily="2"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Content Placeholder 4"/>
          <p:cNvSpPr>
            <a:spLocks noGrp="1"/>
          </p:cNvSpPr>
          <p:nvPr>
            <p:ph idx="1"/>
          </p:nvPr>
        </p:nvSpPr>
        <p:spPr/>
        <p:txBody>
          <a:bodyPr/>
          <a:p>
            <a:pPr marL="0" indent="0">
              <a:buNone/>
            </a:pPr>
            <a:r>
              <a:rPr lang="en-US"/>
              <a:t>The digit in the unit place of the number 7^295 X 3^158 is</a:t>
            </a:r>
            <a:endParaRPr lang="en-US"/>
          </a:p>
          <a:p>
            <a:pPr marL="0" indent="0">
              <a:buNone/>
            </a:pPr>
            <a:endParaRPr lang="en-US"/>
          </a:p>
          <a:p>
            <a:pPr marL="0" indent="0">
              <a:buNone/>
            </a:pPr>
            <a:r>
              <a:rPr lang="en-US"/>
              <a:t>A.  7</a:t>
            </a:r>
            <a:endParaRPr lang="en-US"/>
          </a:p>
          <a:p>
            <a:pPr marL="0" indent="0">
              <a:buNone/>
            </a:pPr>
            <a:r>
              <a:rPr lang="en-US"/>
              <a:t>B.  2</a:t>
            </a:r>
            <a:endParaRPr lang="en-US"/>
          </a:p>
          <a:p>
            <a:pPr marL="0" indent="0">
              <a:buNone/>
            </a:pPr>
            <a:r>
              <a:rPr lang="en-US"/>
              <a:t>C.  6</a:t>
            </a:r>
            <a:endParaRPr lang="en-US"/>
          </a:p>
          <a:p>
            <a:pPr marL="0" indent="0">
              <a:buNone/>
            </a:pPr>
            <a:r>
              <a:rPr lang="en-US"/>
              <a:t>D.  4</a:t>
            </a:r>
            <a:endParaRPr lang="en-US"/>
          </a:p>
        </p:txBody>
      </p:sp>
      <p:sp>
        <p:nvSpPr>
          <p:cNvPr id="6" name="TextBox 3"/>
          <p:cNvSpPr txBox="1"/>
          <p:nvPr/>
        </p:nvSpPr>
        <p:spPr>
          <a:xfrm>
            <a:off x="990600" y="609600"/>
            <a:ext cx="10210800" cy="769441"/>
          </a:xfrm>
          <a:prstGeom prst="rect">
            <a:avLst/>
          </a:prstGeom>
          <a:solidFill>
            <a:schemeClr val="accent5">
              <a:lumMod val="60000"/>
              <a:lumOff val="40000"/>
            </a:schemeClr>
          </a:solidFill>
        </p:spPr>
        <p:txBody>
          <a:bodyPr wrap="square" rtlCol="0">
            <a:spAutoFit/>
          </a:bodyPr>
          <a:p>
            <a:pPr lvl="0"/>
            <a:r>
              <a:rPr lang="en-US" sz="4400" dirty="0"/>
              <a:t>				QUESTION 10</a:t>
            </a:r>
            <a:endParaRPr lang="en-US" sz="4400" dirty="0"/>
          </a:p>
        </p:txBody>
      </p:sp>
      <p:pic>
        <p:nvPicPr>
          <p:cNvPr id="17" name="Picture 1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134600" y="5603733"/>
            <a:ext cx="2057400" cy="1217981"/>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t>EXERCISE</a:t>
            </a:r>
            <a:endParaRPr lang="en-US"/>
          </a:p>
        </p:txBody>
      </p:sp>
      <p:sp>
        <p:nvSpPr>
          <p:cNvPr id="5" name="Content Placeholder 4"/>
          <p:cNvSpPr>
            <a:spLocks noGrp="1"/>
          </p:cNvSpPr>
          <p:nvPr>
            <p:ph idx="1"/>
          </p:nvPr>
        </p:nvSpPr>
        <p:spPr/>
        <p:txBody>
          <a:bodyPr>
            <a:normAutofit fontScale="70000"/>
          </a:bodyPr>
          <a:p>
            <a:pPr marL="0" indent="0">
              <a:buNone/>
            </a:pPr>
            <a:r>
              <a:rPr lang="en-US"/>
              <a:t>1. What is the digit in the unit place of (24)^63 + (33)^61 - (27)^58?</a:t>
            </a:r>
            <a:endParaRPr lang="en-US"/>
          </a:p>
          <a:p>
            <a:pPr marL="0" indent="0">
              <a:buNone/>
            </a:pPr>
            <a:r>
              <a:rPr lang="en-US"/>
              <a:t>2. If 4^3x+5=16,then find the value of x.</a:t>
            </a:r>
            <a:endParaRPr lang="en-US"/>
          </a:p>
          <a:p>
            <a:pPr marL="0" indent="0">
              <a:buNone/>
            </a:pPr>
            <a:r>
              <a:rPr lang="en-US"/>
              <a:t>3. What is the unit digit of 593^23 * 124^26?</a:t>
            </a:r>
            <a:endParaRPr lang="en-US"/>
          </a:p>
          <a:p>
            <a:pPr marL="0" indent="0">
              <a:buNone/>
            </a:pPr>
            <a:r>
              <a:rPr lang="en-US"/>
              <a:t>4. The digit in the unit’s place of the number represented by(7^95 - 3^58) is:</a:t>
            </a:r>
            <a:endParaRPr lang="en-US"/>
          </a:p>
          <a:p>
            <a:pPr marL="0" indent="0">
              <a:buNone/>
            </a:pPr>
            <a:r>
              <a:rPr lang="en-US"/>
              <a:t>5. The digit in the unit position of the integer 1!+2!+3!+....+99! is</a:t>
            </a:r>
            <a:endParaRPr lang="en-US"/>
          </a:p>
          <a:p>
            <a:pPr marL="0" indent="0">
              <a:buNone/>
            </a:pPr>
            <a:r>
              <a:rPr lang="en-US"/>
              <a:t>6. What is the unit digit of 217^413 *819^547 * 414^624 * 342^812?</a:t>
            </a:r>
            <a:endParaRPr lang="en-US"/>
          </a:p>
          <a:p>
            <a:pPr marL="0" indent="0">
              <a:buNone/>
            </a:pPr>
            <a:r>
              <a:rPr lang="en-US"/>
              <a:t>7. The rightmost non-zero digit of the number 30^2928?</a:t>
            </a:r>
            <a:endParaRPr lang="en-US"/>
          </a:p>
          <a:p>
            <a:pPr marL="0" indent="0">
              <a:buNone/>
            </a:pPr>
            <a:r>
              <a:rPr lang="en-US"/>
              <a:t>8. </a:t>
            </a:r>
            <a:r>
              <a:rPr lang="en-US" sz="2700" dirty="0">
                <a:solidFill>
                  <a:srgbClr val="333333"/>
                </a:solidFill>
                <a:effectLst/>
                <a:latin typeface="Roboto" panose="02000000000000000000" pitchFamily="2" charset="0"/>
                <a:sym typeface="+mn-ea"/>
              </a:rPr>
              <a:t>In how many ways can eight people line up from left to right for a group photo?</a:t>
            </a:r>
            <a:endParaRPr lang="en-US" sz="2700" dirty="0">
              <a:solidFill>
                <a:srgbClr val="333333"/>
              </a:solidFill>
              <a:effectLst/>
              <a:latin typeface="Roboto" panose="02000000000000000000" pitchFamily="2" charset="0"/>
              <a:sym typeface="+mn-ea"/>
            </a:endParaRPr>
          </a:p>
          <a:p>
            <a:pPr marL="0" indent="0">
              <a:buNone/>
            </a:pPr>
            <a:r>
              <a:rPr lang="en-US" i="0" dirty="0">
                <a:solidFill>
                  <a:srgbClr val="333333"/>
                </a:solidFill>
                <a:effectLst/>
                <a:latin typeface="Roboto" panose="02000000000000000000" pitchFamily="2" charset="0"/>
              </a:rPr>
              <a:t>9. The right most non-zero digit of 80^1365?</a:t>
            </a:r>
            <a:endParaRPr lang="en-US" i="0" dirty="0">
              <a:solidFill>
                <a:srgbClr val="333333"/>
              </a:solidFill>
              <a:effectLst/>
              <a:latin typeface="Roboto" panose="02000000000000000000" pitchFamily="2" charset="0"/>
            </a:endParaRPr>
          </a:p>
          <a:p>
            <a:pPr marL="0" indent="0">
              <a:buNone/>
            </a:pPr>
            <a:r>
              <a:rPr lang="en-US" i="0" dirty="0">
                <a:solidFill>
                  <a:srgbClr val="333333"/>
                </a:solidFill>
                <a:effectLst/>
                <a:latin typeface="Roboto" panose="02000000000000000000" pitchFamily="2" charset="0"/>
              </a:rPr>
              <a:t>10. What is the rightmost non-zero digit of number 770^3430?</a:t>
            </a:r>
            <a:endParaRPr lang="en-US" i="0" dirty="0">
              <a:solidFill>
                <a:srgbClr val="333333"/>
              </a:solidFill>
              <a:effectLst/>
              <a:latin typeface="Roboto" panose="02000000000000000000" pitchFamily="2" charset="0"/>
            </a:endParaRPr>
          </a:p>
          <a:p>
            <a:pPr marL="0" indent="0">
              <a:buNone/>
            </a:pPr>
            <a:endParaRPr lang="en-US" b="1" i="0" dirty="0">
              <a:solidFill>
                <a:srgbClr val="333333"/>
              </a:solidFill>
              <a:effectLst/>
              <a:latin typeface="Roboto" panose="02000000000000000000" pitchFamily="2" charset="0"/>
            </a:endParaRPr>
          </a:p>
          <a:p>
            <a:pPr marL="0" indent="0">
              <a:buNone/>
            </a:pPr>
            <a:endParaRPr lang="en-US"/>
          </a:p>
          <a:p>
            <a:pPr marL="0" indent="0">
              <a:buNone/>
            </a:pP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2438400"/>
            <a:ext cx="12192000" cy="1323439"/>
          </a:xfrm>
          <a:prstGeom prst="rect">
            <a:avLst/>
          </a:prstGeom>
        </p:spPr>
        <p:txBody>
          <a:bodyPr wrap="square">
            <a:spAutoFit/>
          </a:bodyPr>
          <a:lstStyle/>
          <a:p>
            <a:pPr algn="ctr"/>
            <a:r>
              <a:rPr lang="en-US" sz="8000" b="1" dirty="0">
                <a:solidFill>
                  <a:schemeClr val="accent1"/>
                </a:solidFill>
                <a:latin typeface="Nunito Sans" panose="00000500000000000000" pitchFamily="2" charset="0"/>
              </a:rPr>
              <a:t>THANK YOU</a:t>
            </a:r>
            <a:endParaRPr lang="en-US" sz="8000" b="1" dirty="0">
              <a:solidFill>
                <a:schemeClr val="accent1"/>
              </a:solidFill>
            </a:endParaRPr>
          </a:p>
        </p:txBody>
      </p:sp>
      <p:grpSp>
        <p:nvGrpSpPr>
          <p:cNvPr id="2" name="Group 1"/>
          <p:cNvGrpSpPr/>
          <p:nvPr/>
        </p:nvGrpSpPr>
        <p:grpSpPr>
          <a:xfrm>
            <a:off x="7966969" y="2289411"/>
            <a:ext cx="4225031" cy="4615403"/>
            <a:chOff x="7966969" y="2260887"/>
            <a:chExt cx="4225031" cy="4615403"/>
          </a:xfrm>
        </p:grpSpPr>
        <p:sp>
          <p:nvSpPr>
            <p:cNvPr id="3" name="Isosceles Triangle 2"/>
            <p:cNvSpPr/>
            <p:nvPr/>
          </p:nvSpPr>
          <p:spPr>
            <a:xfrm>
              <a:off x="8807355" y="4597114"/>
              <a:ext cx="3384645" cy="227917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Isosceles Triangle 3"/>
            <p:cNvSpPr/>
            <p:nvPr/>
          </p:nvSpPr>
          <p:spPr>
            <a:xfrm rot="16200000">
              <a:off x="7780928" y="2446928"/>
              <a:ext cx="4597113" cy="422503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134600" y="5603733"/>
            <a:ext cx="2057400" cy="121798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372600" y="5181600"/>
            <a:ext cx="2667000" cy="1566558"/>
          </a:xfrm>
          <a:prstGeom prst="rect">
            <a:avLst/>
          </a:prstGeom>
        </p:spPr>
      </p:pic>
      <p:sp>
        <p:nvSpPr>
          <p:cNvPr id="4" name="TextBox 3"/>
          <p:cNvSpPr txBox="1"/>
          <p:nvPr/>
        </p:nvSpPr>
        <p:spPr>
          <a:xfrm>
            <a:off x="381000" y="2209800"/>
            <a:ext cx="11658600" cy="1200329"/>
          </a:xfrm>
          <a:prstGeom prst="rect">
            <a:avLst/>
          </a:prstGeom>
          <a:solidFill>
            <a:schemeClr val="accent5">
              <a:lumMod val="60000"/>
              <a:lumOff val="40000"/>
            </a:schemeClr>
          </a:solidFill>
        </p:spPr>
        <p:txBody>
          <a:bodyPr wrap="square">
            <a:spAutoFit/>
          </a:bodyPr>
          <a:lstStyle/>
          <a:p>
            <a:pPr algn="ctr"/>
            <a:r>
              <a:rPr lang="en-IN" sz="7200" b="1" dirty="0">
                <a:solidFill>
                  <a:schemeClr val="tx2"/>
                </a:solidFill>
              </a:rPr>
              <a:t>Unit and Tens digit positions</a:t>
            </a:r>
            <a:endParaRPr lang="en-IN" sz="7200" b="1" dirty="0">
              <a:solidFill>
                <a:schemeClr val="tx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14400" y="228600"/>
            <a:ext cx="9982200" cy="1066799"/>
          </a:xfrm>
          <a:prstGeom prst="rect">
            <a:avLst/>
          </a:prstGeom>
          <a:solidFill>
            <a:schemeClr val="accent5">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0" i="0" u="sng" dirty="0">
                <a:solidFill>
                  <a:srgbClr val="3367D6"/>
                </a:solidFill>
                <a:effectLst/>
                <a:latin typeface="system"/>
              </a:rPr>
              <a:t>Face &amp; Place Values of the Digits in a Number</a:t>
            </a:r>
            <a:endParaRPr lang="en-US" sz="3600" b="0" i="0" dirty="0">
              <a:solidFill>
                <a:srgbClr val="3367D6"/>
              </a:solidFill>
              <a:effectLst/>
              <a:latin typeface="system"/>
            </a:endParaRPr>
          </a:p>
        </p:txBody>
      </p:sp>
      <p:sp>
        <p:nvSpPr>
          <p:cNvPr id="3" name="TextBox 18"/>
          <p:cNvSpPr txBox="1"/>
          <p:nvPr/>
        </p:nvSpPr>
        <p:spPr>
          <a:xfrm>
            <a:off x="562768" y="1536174"/>
            <a:ext cx="11066463" cy="132343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br>
              <a:rPr lang="en-US" sz="4000" dirty="0"/>
            </a:br>
            <a:endParaRPr lang="en-US" sz="4000" dirty="0"/>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5" name="TextBox 4"/>
          <p:cNvSpPr txBox="1"/>
          <p:nvPr/>
        </p:nvSpPr>
        <p:spPr>
          <a:xfrm>
            <a:off x="838200" y="1600200"/>
            <a:ext cx="11066462" cy="5016758"/>
          </a:xfrm>
          <a:prstGeom prst="rect">
            <a:avLst/>
          </a:prstGeom>
          <a:noFill/>
        </p:spPr>
        <p:txBody>
          <a:bodyPr wrap="square" rtlCol="0">
            <a:spAutoFit/>
          </a:bodyPr>
          <a:lstStyle/>
          <a:p>
            <a:pPr algn="just"/>
            <a:r>
              <a:rPr lang="en-US" sz="3200" dirty="0"/>
              <a:t>	</a:t>
            </a:r>
            <a:r>
              <a:rPr lang="en-US" sz="3200" b="0" i="0" dirty="0">
                <a:solidFill>
                  <a:srgbClr val="212529"/>
                </a:solidFill>
                <a:effectLst/>
                <a:latin typeface="system"/>
              </a:rPr>
              <a:t>Numbers are named in terms of the place value system with base 10, in which the value of a digit depends on the place in which it is located in the numeral. The rightmost digit represents the unit's or one's place. Its </a:t>
            </a:r>
            <a:r>
              <a:rPr lang="en-US" sz="3200" b="1" i="0" dirty="0">
                <a:solidFill>
                  <a:srgbClr val="212529"/>
                </a:solidFill>
                <a:effectLst/>
                <a:latin typeface="system"/>
              </a:rPr>
              <a:t>place value</a:t>
            </a:r>
            <a:r>
              <a:rPr lang="en-US" sz="3200" b="0" i="0" dirty="0">
                <a:solidFill>
                  <a:srgbClr val="212529"/>
                </a:solidFill>
                <a:effectLst/>
                <a:latin typeface="system"/>
              </a:rPr>
              <a:t> is calculated by multiplying its </a:t>
            </a:r>
            <a:r>
              <a:rPr lang="en-US" sz="3200" b="1" i="0" dirty="0">
                <a:solidFill>
                  <a:srgbClr val="212529"/>
                </a:solidFill>
                <a:effectLst/>
                <a:latin typeface="system"/>
              </a:rPr>
              <a:t>face value</a:t>
            </a:r>
            <a:r>
              <a:rPr lang="en-US" sz="3200" b="0" i="0" dirty="0">
                <a:solidFill>
                  <a:srgbClr val="212529"/>
                </a:solidFill>
                <a:effectLst/>
                <a:latin typeface="system"/>
              </a:rPr>
              <a:t> (i.e., the digit itself) with 1.</a:t>
            </a:r>
            <a:endParaRPr lang="en-US" sz="3200" b="0" i="0" dirty="0">
              <a:solidFill>
                <a:srgbClr val="212529"/>
              </a:solidFill>
              <a:effectLst/>
              <a:latin typeface="system"/>
            </a:endParaRPr>
          </a:p>
          <a:p>
            <a:pPr algn="just"/>
            <a:r>
              <a:rPr lang="en-US" sz="3200" b="0" i="0" dirty="0">
                <a:solidFill>
                  <a:srgbClr val="212529"/>
                </a:solidFill>
                <a:effectLst/>
                <a:latin typeface="system"/>
              </a:rPr>
              <a:t>	The second digit from the right represents the ten's place. Its place value is calculated by multiplying its face value with 10. The third digit from the right represents the hundred's place, and so on.</a:t>
            </a:r>
            <a:endParaRPr lang="en-US" sz="3200" b="0" i="0" dirty="0">
              <a:solidFill>
                <a:srgbClr val="212529"/>
              </a:solidFill>
              <a:effectLst/>
              <a:latin typeface="system"/>
            </a:endParaRPr>
          </a:p>
          <a:p>
            <a:pPr algn="ctr"/>
            <a:endParaRPr lang="en-US" sz="32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14400" y="381000"/>
            <a:ext cx="9982200" cy="1066799"/>
          </a:xfrm>
          <a:prstGeom prst="rect">
            <a:avLst/>
          </a:prstGeom>
          <a:solidFill>
            <a:schemeClr val="accent5">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0" i="0" dirty="0">
                <a:solidFill>
                  <a:srgbClr val="212529"/>
                </a:solidFill>
                <a:effectLst/>
                <a:latin typeface="system"/>
              </a:rPr>
              <a:t>The following table will be </a:t>
            </a:r>
            <a:r>
              <a:rPr lang="en-US" sz="3600" b="0" i="0" dirty="0" err="1">
                <a:solidFill>
                  <a:srgbClr val="212529"/>
                </a:solidFill>
                <a:effectLst/>
                <a:latin typeface="system"/>
              </a:rPr>
              <a:t>uesful</a:t>
            </a:r>
            <a:r>
              <a:rPr lang="en-US" sz="3600" b="0" i="0" dirty="0">
                <a:solidFill>
                  <a:srgbClr val="212529"/>
                </a:solidFill>
                <a:effectLst/>
                <a:latin typeface="system"/>
              </a:rPr>
              <a:t> for translating any number in </a:t>
            </a:r>
            <a:r>
              <a:rPr lang="en-US" sz="3600" b="0" i="0" dirty="0" err="1">
                <a:solidFill>
                  <a:srgbClr val="212529"/>
                </a:solidFill>
                <a:effectLst/>
                <a:latin typeface="system"/>
              </a:rPr>
              <a:t>numberical</a:t>
            </a:r>
            <a:r>
              <a:rPr lang="en-US" sz="3600" b="0" i="0" dirty="0">
                <a:solidFill>
                  <a:srgbClr val="212529"/>
                </a:solidFill>
                <a:effectLst/>
                <a:latin typeface="system"/>
              </a:rPr>
              <a:t> from to word form.</a:t>
            </a:r>
            <a:endParaRPr lang="en-IN" sz="3600" dirty="0">
              <a:solidFill>
                <a:schemeClr val="accent1">
                  <a:lumMod val="75000"/>
                </a:schemeClr>
              </a:solidFill>
            </a:endParaRPr>
          </a:p>
        </p:txBody>
      </p:sp>
      <p:pic>
        <p:nvPicPr>
          <p:cNvPr id="6" name="Picture 5"/>
          <p:cNvPicPr>
            <a:picLocks noChangeAspect="1"/>
          </p:cNvPicPr>
          <p:nvPr/>
        </p:nvPicPr>
        <p:blipFill>
          <a:blip r:embed="rId1"/>
          <a:stretch>
            <a:fillRect/>
          </a:stretch>
        </p:blipFill>
        <p:spPr>
          <a:xfrm>
            <a:off x="1066800" y="1676401"/>
            <a:ext cx="10363200" cy="4780878"/>
          </a:xfrm>
          <a:prstGeom prst="rect">
            <a:avLst/>
          </a:prstGeom>
        </p:spPr>
      </p:pic>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t>TYPE 1,2,3</a:t>
            </a:r>
            <a:endParaRPr lang="en-US"/>
          </a:p>
        </p:txBody>
      </p:sp>
      <p:sp>
        <p:nvSpPr>
          <p:cNvPr id="5" name="Content Placeholder 4"/>
          <p:cNvSpPr>
            <a:spLocks noGrp="1"/>
          </p:cNvSpPr>
          <p:nvPr>
            <p:ph idx="1"/>
          </p:nvPr>
        </p:nvSpPr>
        <p:spPr>
          <a:xfrm>
            <a:off x="609600" y="1256030"/>
            <a:ext cx="10972800" cy="5053965"/>
          </a:xfrm>
        </p:spPr>
        <p:txBody>
          <a:bodyPr>
            <a:normAutofit lnSpcReduction="20000"/>
          </a:bodyPr>
          <a:p>
            <a:pPr marL="0" indent="0">
              <a:buNone/>
            </a:pPr>
            <a:endParaRPr lang="en-US"/>
          </a:p>
          <a:p>
            <a:pPr marL="0" indent="0">
              <a:buNone/>
            </a:pPr>
            <a:r>
              <a:rPr lang="en-US"/>
              <a:t>Type 1:</a:t>
            </a:r>
            <a:endParaRPr lang="en-US"/>
          </a:p>
          <a:p>
            <a:pPr marL="0" indent="0">
              <a:buNone/>
            </a:pPr>
            <a:r>
              <a:rPr lang="en-US"/>
              <a:t>Last digit---&gt;0,1,5,6</a:t>
            </a:r>
            <a:endParaRPr lang="en-US"/>
          </a:p>
          <a:p>
            <a:pPr marL="0" indent="0">
              <a:buNone/>
            </a:pPr>
            <a:r>
              <a:rPr lang="en-US"/>
              <a:t>Eg: 110^71 = 0(unit digit) , 311^82 = 1(unit digit)</a:t>
            </a:r>
            <a:endParaRPr lang="en-US"/>
          </a:p>
          <a:p>
            <a:pPr marL="0" indent="0">
              <a:buNone/>
            </a:pPr>
            <a:endParaRPr lang="en-US"/>
          </a:p>
          <a:p>
            <a:pPr marL="0" indent="0">
              <a:buNone/>
            </a:pPr>
            <a:r>
              <a:rPr lang="en-US"/>
              <a:t>Type 2:</a:t>
            </a:r>
            <a:endParaRPr lang="en-US"/>
          </a:p>
          <a:p>
            <a:pPr marL="0" indent="0">
              <a:buNone/>
            </a:pPr>
            <a:r>
              <a:rPr lang="en-US"/>
              <a:t>Last digit---&gt;4(odd,even) = 4,6 / 9(odd,even) = 9,1</a:t>
            </a:r>
            <a:endParaRPr lang="en-US"/>
          </a:p>
          <a:p>
            <a:pPr marL="0" indent="0">
              <a:buNone/>
            </a:pPr>
            <a:endParaRPr lang="en-US"/>
          </a:p>
          <a:p>
            <a:pPr marL="0" indent="0">
              <a:buNone/>
            </a:pPr>
            <a:endParaRPr lang="en-US"/>
          </a:p>
          <a:p>
            <a:pPr marL="0" indent="0">
              <a:buNone/>
            </a:pP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t>Type 3</a:t>
            </a:r>
            <a:endParaRPr lang="en-US"/>
          </a:p>
        </p:txBody>
      </p:sp>
      <p:graphicFrame>
        <p:nvGraphicFramePr>
          <p:cNvPr id="6" name="Content Placeholder 5"/>
          <p:cNvGraphicFramePr/>
          <p:nvPr>
            <p:ph idx="1"/>
            <p:custDataLst>
              <p:tags r:id="rId1"/>
            </p:custDataLst>
          </p:nvPr>
        </p:nvGraphicFramePr>
        <p:xfrm>
          <a:off x="609600" y="1600200"/>
          <a:ext cx="10972800" cy="3530600"/>
        </p:xfrm>
        <a:graphic>
          <a:graphicData uri="http://schemas.openxmlformats.org/drawingml/2006/table">
            <a:tbl>
              <a:tblPr firstRow="1" bandRow="1">
                <a:tableStyleId>{5C22544A-7EE6-4342-B048-85BDC9FD1C3A}</a:tableStyleId>
              </a:tblPr>
              <a:tblGrid>
                <a:gridCol w="2194560"/>
                <a:gridCol w="2194560"/>
                <a:gridCol w="2194560"/>
                <a:gridCol w="2194560"/>
                <a:gridCol w="2194560"/>
              </a:tblGrid>
              <a:tr h="706120">
                <a:tc>
                  <a:txBody>
                    <a:bodyPr/>
                    <a:p>
                      <a:pPr algn="ctr">
                        <a:buNone/>
                      </a:pPr>
                      <a:r>
                        <a:rPr lang="en-US" sz="2000"/>
                        <a:t>Remainders</a:t>
                      </a:r>
                      <a:endParaRPr lang="en-US" sz="2000"/>
                    </a:p>
                  </a:txBody>
                  <a:tcPr anchor="ctr" anchorCtr="0"/>
                </a:tc>
                <a:tc>
                  <a:txBody>
                    <a:bodyPr/>
                    <a:p>
                      <a:pPr algn="dist">
                        <a:lnSpc>
                          <a:spcPct val="110000"/>
                        </a:lnSpc>
                        <a:buNone/>
                      </a:pPr>
                      <a:r>
                        <a:rPr lang="en-US"/>
                        <a:t>1</a:t>
                      </a:r>
                      <a:endParaRPr lang="en-US"/>
                    </a:p>
                  </a:txBody>
                  <a:tcPr/>
                </a:tc>
                <a:tc>
                  <a:txBody>
                    <a:bodyPr/>
                    <a:p>
                      <a:pPr algn="dist">
                        <a:lnSpc>
                          <a:spcPct val="110000"/>
                        </a:lnSpc>
                        <a:buNone/>
                      </a:pPr>
                      <a:r>
                        <a:rPr lang="en-US"/>
                        <a:t>2</a:t>
                      </a:r>
                      <a:endParaRPr lang="en-US"/>
                    </a:p>
                  </a:txBody>
                  <a:tcPr/>
                </a:tc>
                <a:tc>
                  <a:txBody>
                    <a:bodyPr/>
                    <a:p>
                      <a:pPr algn="dist">
                        <a:lnSpc>
                          <a:spcPct val="110000"/>
                        </a:lnSpc>
                        <a:buNone/>
                      </a:pPr>
                      <a:r>
                        <a:rPr lang="en-US"/>
                        <a:t>3</a:t>
                      </a:r>
                      <a:endParaRPr lang="en-US"/>
                    </a:p>
                  </a:txBody>
                  <a:tcPr/>
                </a:tc>
                <a:tc>
                  <a:txBody>
                    <a:bodyPr/>
                    <a:p>
                      <a:pPr algn="dist">
                        <a:lnSpc>
                          <a:spcPct val="110000"/>
                        </a:lnSpc>
                        <a:buNone/>
                      </a:pPr>
                      <a:r>
                        <a:rPr lang="en-US"/>
                        <a:t>0</a:t>
                      </a:r>
                      <a:endParaRPr lang="en-US"/>
                    </a:p>
                  </a:txBody>
                  <a:tcPr/>
                </a:tc>
              </a:tr>
              <a:tr h="706120">
                <a:tc>
                  <a:txBody>
                    <a:bodyPr/>
                    <a:p>
                      <a:pPr algn="ctr">
                        <a:buNone/>
                      </a:pPr>
                      <a:r>
                        <a:rPr lang="en-US"/>
                        <a:t>2</a:t>
                      </a:r>
                      <a:endParaRPr lang="en-US"/>
                    </a:p>
                  </a:txBody>
                  <a:tcPr/>
                </a:tc>
                <a:tc>
                  <a:txBody>
                    <a:bodyPr/>
                    <a:p>
                      <a:pPr algn="dist">
                        <a:lnSpc>
                          <a:spcPct val="110000"/>
                        </a:lnSpc>
                        <a:buNone/>
                      </a:pPr>
                      <a:r>
                        <a:rPr lang="en-US"/>
                        <a:t>2</a:t>
                      </a:r>
                      <a:endParaRPr lang="en-US"/>
                    </a:p>
                  </a:txBody>
                  <a:tcPr/>
                </a:tc>
                <a:tc>
                  <a:txBody>
                    <a:bodyPr/>
                    <a:p>
                      <a:pPr algn="dist">
                        <a:lnSpc>
                          <a:spcPct val="110000"/>
                        </a:lnSpc>
                        <a:buNone/>
                      </a:pPr>
                      <a:r>
                        <a:rPr lang="en-US"/>
                        <a:t>4</a:t>
                      </a:r>
                      <a:endParaRPr lang="en-US"/>
                    </a:p>
                  </a:txBody>
                  <a:tcPr/>
                </a:tc>
                <a:tc>
                  <a:txBody>
                    <a:bodyPr/>
                    <a:p>
                      <a:pPr algn="dist">
                        <a:lnSpc>
                          <a:spcPct val="110000"/>
                        </a:lnSpc>
                        <a:buNone/>
                      </a:pPr>
                      <a:r>
                        <a:rPr lang="en-US"/>
                        <a:t>8</a:t>
                      </a:r>
                      <a:endParaRPr lang="en-US"/>
                    </a:p>
                  </a:txBody>
                  <a:tcPr/>
                </a:tc>
                <a:tc>
                  <a:txBody>
                    <a:bodyPr/>
                    <a:p>
                      <a:pPr algn="dist">
                        <a:lnSpc>
                          <a:spcPct val="110000"/>
                        </a:lnSpc>
                        <a:buNone/>
                      </a:pPr>
                      <a:r>
                        <a:rPr lang="en-US"/>
                        <a:t>6</a:t>
                      </a:r>
                      <a:endParaRPr lang="en-US"/>
                    </a:p>
                  </a:txBody>
                  <a:tcPr/>
                </a:tc>
              </a:tr>
              <a:tr h="706120">
                <a:tc>
                  <a:txBody>
                    <a:bodyPr/>
                    <a:p>
                      <a:pPr algn="ctr">
                        <a:buNone/>
                      </a:pPr>
                      <a:r>
                        <a:rPr lang="en-US"/>
                        <a:t>3</a:t>
                      </a:r>
                      <a:endParaRPr lang="en-US"/>
                    </a:p>
                  </a:txBody>
                  <a:tcPr/>
                </a:tc>
                <a:tc>
                  <a:txBody>
                    <a:bodyPr/>
                    <a:p>
                      <a:pPr algn="dist">
                        <a:lnSpc>
                          <a:spcPct val="110000"/>
                        </a:lnSpc>
                        <a:buNone/>
                      </a:pPr>
                      <a:r>
                        <a:rPr lang="en-US"/>
                        <a:t>3</a:t>
                      </a:r>
                      <a:endParaRPr lang="en-US"/>
                    </a:p>
                  </a:txBody>
                  <a:tcPr/>
                </a:tc>
                <a:tc>
                  <a:txBody>
                    <a:bodyPr/>
                    <a:p>
                      <a:pPr algn="dist">
                        <a:lnSpc>
                          <a:spcPct val="110000"/>
                        </a:lnSpc>
                        <a:buNone/>
                      </a:pPr>
                      <a:r>
                        <a:rPr lang="en-US"/>
                        <a:t>9</a:t>
                      </a:r>
                      <a:endParaRPr lang="en-US"/>
                    </a:p>
                  </a:txBody>
                  <a:tcPr/>
                </a:tc>
                <a:tc>
                  <a:txBody>
                    <a:bodyPr/>
                    <a:p>
                      <a:pPr algn="dist">
                        <a:lnSpc>
                          <a:spcPct val="110000"/>
                        </a:lnSpc>
                        <a:buNone/>
                      </a:pPr>
                      <a:r>
                        <a:rPr lang="en-US"/>
                        <a:t>7</a:t>
                      </a:r>
                      <a:endParaRPr lang="en-US"/>
                    </a:p>
                  </a:txBody>
                  <a:tcPr/>
                </a:tc>
                <a:tc>
                  <a:txBody>
                    <a:bodyPr/>
                    <a:p>
                      <a:pPr algn="dist">
                        <a:lnSpc>
                          <a:spcPct val="110000"/>
                        </a:lnSpc>
                        <a:buNone/>
                      </a:pPr>
                      <a:r>
                        <a:rPr lang="en-US"/>
                        <a:t>1</a:t>
                      </a:r>
                      <a:endParaRPr lang="en-US"/>
                    </a:p>
                  </a:txBody>
                  <a:tcPr/>
                </a:tc>
              </a:tr>
              <a:tr h="706120">
                <a:tc>
                  <a:txBody>
                    <a:bodyPr/>
                    <a:p>
                      <a:pPr algn="ctr">
                        <a:buNone/>
                      </a:pPr>
                      <a:r>
                        <a:rPr lang="en-US"/>
                        <a:t>7</a:t>
                      </a:r>
                      <a:endParaRPr lang="en-US"/>
                    </a:p>
                  </a:txBody>
                  <a:tcPr/>
                </a:tc>
                <a:tc>
                  <a:txBody>
                    <a:bodyPr/>
                    <a:p>
                      <a:pPr algn="dist">
                        <a:lnSpc>
                          <a:spcPct val="110000"/>
                        </a:lnSpc>
                        <a:buNone/>
                      </a:pPr>
                      <a:r>
                        <a:rPr lang="en-US"/>
                        <a:t>7</a:t>
                      </a:r>
                      <a:endParaRPr lang="en-US"/>
                    </a:p>
                  </a:txBody>
                  <a:tcPr/>
                </a:tc>
                <a:tc>
                  <a:txBody>
                    <a:bodyPr/>
                    <a:p>
                      <a:pPr algn="dist">
                        <a:lnSpc>
                          <a:spcPct val="110000"/>
                        </a:lnSpc>
                        <a:buNone/>
                      </a:pPr>
                      <a:r>
                        <a:rPr lang="en-US"/>
                        <a:t>9</a:t>
                      </a:r>
                      <a:endParaRPr lang="en-US"/>
                    </a:p>
                  </a:txBody>
                  <a:tcPr/>
                </a:tc>
                <a:tc>
                  <a:txBody>
                    <a:bodyPr/>
                    <a:p>
                      <a:pPr algn="dist">
                        <a:lnSpc>
                          <a:spcPct val="110000"/>
                        </a:lnSpc>
                        <a:buNone/>
                      </a:pPr>
                      <a:r>
                        <a:rPr lang="en-US"/>
                        <a:t>3</a:t>
                      </a:r>
                      <a:endParaRPr lang="en-US"/>
                    </a:p>
                  </a:txBody>
                  <a:tcPr/>
                </a:tc>
                <a:tc>
                  <a:txBody>
                    <a:bodyPr/>
                    <a:p>
                      <a:pPr algn="dist">
                        <a:lnSpc>
                          <a:spcPct val="110000"/>
                        </a:lnSpc>
                        <a:buNone/>
                      </a:pPr>
                      <a:r>
                        <a:rPr lang="en-US"/>
                        <a:t>1</a:t>
                      </a:r>
                      <a:endParaRPr lang="en-US"/>
                    </a:p>
                  </a:txBody>
                  <a:tcPr/>
                </a:tc>
              </a:tr>
              <a:tr h="706120">
                <a:tc>
                  <a:txBody>
                    <a:bodyPr/>
                    <a:p>
                      <a:pPr algn="ctr">
                        <a:buNone/>
                      </a:pPr>
                      <a:r>
                        <a:rPr lang="en-US"/>
                        <a:t>8</a:t>
                      </a:r>
                      <a:endParaRPr lang="en-US"/>
                    </a:p>
                  </a:txBody>
                  <a:tcPr/>
                </a:tc>
                <a:tc>
                  <a:txBody>
                    <a:bodyPr/>
                    <a:p>
                      <a:pPr algn="dist">
                        <a:lnSpc>
                          <a:spcPct val="110000"/>
                        </a:lnSpc>
                        <a:buNone/>
                      </a:pPr>
                      <a:r>
                        <a:rPr lang="en-US"/>
                        <a:t>8</a:t>
                      </a:r>
                      <a:endParaRPr lang="en-US"/>
                    </a:p>
                  </a:txBody>
                  <a:tcPr/>
                </a:tc>
                <a:tc>
                  <a:txBody>
                    <a:bodyPr/>
                    <a:p>
                      <a:pPr algn="dist">
                        <a:lnSpc>
                          <a:spcPct val="110000"/>
                        </a:lnSpc>
                        <a:buNone/>
                      </a:pPr>
                      <a:r>
                        <a:rPr lang="en-US"/>
                        <a:t>4</a:t>
                      </a:r>
                      <a:endParaRPr lang="en-US"/>
                    </a:p>
                  </a:txBody>
                  <a:tcPr/>
                </a:tc>
                <a:tc>
                  <a:txBody>
                    <a:bodyPr/>
                    <a:p>
                      <a:pPr algn="dist">
                        <a:lnSpc>
                          <a:spcPct val="110000"/>
                        </a:lnSpc>
                        <a:buNone/>
                      </a:pPr>
                      <a:r>
                        <a:rPr lang="en-US"/>
                        <a:t>2</a:t>
                      </a:r>
                      <a:endParaRPr lang="en-US"/>
                    </a:p>
                  </a:txBody>
                  <a:tcPr/>
                </a:tc>
                <a:tc>
                  <a:txBody>
                    <a:bodyPr/>
                    <a:p>
                      <a:pPr algn="dist">
                        <a:lnSpc>
                          <a:spcPct val="110000"/>
                        </a:lnSpc>
                        <a:buNone/>
                      </a:pPr>
                      <a:r>
                        <a:rPr lang="en-US"/>
                        <a:t>6</a:t>
                      </a:r>
                      <a:endParaRPr lang="en-US"/>
                    </a:p>
                  </a:txBody>
                  <a:tcPr/>
                </a:tc>
              </a:tr>
            </a:tbl>
          </a:graphicData>
        </a:graphic>
      </p:graphicFrame>
      <p:sp>
        <p:nvSpPr>
          <p:cNvPr id="7" name="Rectangles 6"/>
          <p:cNvSpPr/>
          <p:nvPr/>
        </p:nvSpPr>
        <p:spPr>
          <a:xfrm>
            <a:off x="4724400" y="5791200"/>
            <a:ext cx="2667000" cy="45720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sz="2000"/>
              <a:t>Power/4</a:t>
            </a:r>
            <a:endParaRPr lang="en-US" sz="2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134600" y="5603733"/>
            <a:ext cx="2057400" cy="1217981"/>
          </a:xfrm>
          <a:prstGeom prst="rect">
            <a:avLst/>
          </a:prstGeom>
        </p:spPr>
      </p:pic>
      <p:sp>
        <p:nvSpPr>
          <p:cNvPr id="4" name="TextBox 3"/>
          <p:cNvSpPr txBox="1"/>
          <p:nvPr/>
        </p:nvSpPr>
        <p:spPr>
          <a:xfrm>
            <a:off x="990600" y="609600"/>
            <a:ext cx="10210800" cy="769441"/>
          </a:xfrm>
          <a:prstGeom prst="rect">
            <a:avLst/>
          </a:prstGeom>
          <a:solidFill>
            <a:schemeClr val="accent5">
              <a:lumMod val="60000"/>
              <a:lumOff val="40000"/>
            </a:schemeClr>
          </a:solidFill>
        </p:spPr>
        <p:txBody>
          <a:bodyPr wrap="square" rtlCol="0">
            <a:spAutoFit/>
          </a:bodyPr>
          <a:lstStyle/>
          <a:p>
            <a:pPr lvl="0" algn="just"/>
            <a:r>
              <a:rPr lang="en-US" sz="4400" dirty="0"/>
              <a:t>				QUESTION 1</a:t>
            </a:r>
            <a:endParaRPr lang="en-US" sz="4400" dirty="0"/>
          </a:p>
        </p:txBody>
      </p:sp>
      <p:sp>
        <p:nvSpPr>
          <p:cNvPr id="3" name="TextBox 2"/>
          <p:cNvSpPr txBox="1"/>
          <p:nvPr/>
        </p:nvSpPr>
        <p:spPr>
          <a:xfrm>
            <a:off x="685800" y="1752600"/>
            <a:ext cx="10363200" cy="3046095"/>
          </a:xfrm>
          <a:prstGeom prst="rect">
            <a:avLst/>
          </a:prstGeom>
          <a:noFill/>
        </p:spPr>
        <p:txBody>
          <a:bodyPr wrap="square">
            <a:spAutoFit/>
          </a:bodyPr>
          <a:lstStyle/>
          <a:p>
            <a:pPr algn="l"/>
            <a:r>
              <a:rPr lang="en-US" sz="3200" i="0" dirty="0">
                <a:solidFill>
                  <a:srgbClr val="212529"/>
                </a:solidFill>
                <a:effectLst/>
                <a:latin typeface="Arial" panose="020B0604020202020204" pitchFamily="34" charset="0"/>
                <a:cs typeface="Arial" panose="020B0604020202020204" pitchFamily="34" charset="0"/>
              </a:rPr>
              <a:t>The unit digit in 3 × 38 × 537 × 1256 is</a:t>
            </a:r>
            <a:endParaRPr lang="en-US" sz="3200" i="0" dirty="0">
              <a:solidFill>
                <a:srgbClr val="212529"/>
              </a:solidFill>
              <a:effectLst/>
              <a:latin typeface="Arial" panose="020B0604020202020204" pitchFamily="34" charset="0"/>
              <a:cs typeface="Arial" panose="020B0604020202020204" pitchFamily="34" charset="0"/>
            </a:endParaRPr>
          </a:p>
          <a:p>
            <a:pPr algn="l"/>
            <a:endParaRPr lang="en-US" sz="3200" i="0" dirty="0">
              <a:solidFill>
                <a:srgbClr val="333333"/>
              </a:solidFill>
              <a:effectLst/>
              <a:latin typeface="Arial" panose="020B0604020202020204" pitchFamily="34" charset="0"/>
              <a:cs typeface="Arial" panose="020B0604020202020204" pitchFamily="34" charset="0"/>
            </a:endParaRPr>
          </a:p>
          <a:p>
            <a:pPr marL="514350" indent="-514350" algn="l">
              <a:buFont typeface="+mj-lt"/>
              <a:buAutoNum type="alphaUcPeriod"/>
            </a:pPr>
            <a:r>
              <a:rPr lang="en-US" sz="3200" i="0" dirty="0">
                <a:solidFill>
                  <a:srgbClr val="333333"/>
                </a:solidFill>
                <a:effectLst/>
                <a:latin typeface="Arial" panose="020B0604020202020204" pitchFamily="34" charset="0"/>
                <a:cs typeface="Arial" panose="020B0604020202020204" pitchFamily="34" charset="0"/>
              </a:rPr>
              <a:t>8</a:t>
            </a:r>
            <a:endParaRPr lang="en-US" sz="3200" i="0" dirty="0">
              <a:solidFill>
                <a:srgbClr val="333333"/>
              </a:solidFill>
              <a:effectLst/>
              <a:latin typeface="Arial" panose="020B0604020202020204" pitchFamily="34" charset="0"/>
              <a:cs typeface="Arial" panose="020B0604020202020204" pitchFamily="34" charset="0"/>
            </a:endParaRPr>
          </a:p>
          <a:p>
            <a:pPr marL="514350" indent="-514350" algn="l">
              <a:buFont typeface="+mj-lt"/>
              <a:buAutoNum type="alphaUcPeriod"/>
            </a:pPr>
            <a:r>
              <a:rPr lang="en-US" sz="3200" dirty="0">
                <a:solidFill>
                  <a:srgbClr val="333333"/>
                </a:solidFill>
                <a:latin typeface="Arial" panose="020B0604020202020204" pitchFamily="34" charset="0"/>
                <a:cs typeface="Arial" panose="020B0604020202020204" pitchFamily="34" charset="0"/>
              </a:rPr>
              <a:t>3</a:t>
            </a:r>
            <a:endParaRPr lang="en-US" sz="3200" dirty="0">
              <a:solidFill>
                <a:srgbClr val="333333"/>
              </a:solidFill>
              <a:latin typeface="Arial" panose="020B0604020202020204" pitchFamily="34" charset="0"/>
              <a:cs typeface="Arial" panose="020B0604020202020204" pitchFamily="34" charset="0"/>
            </a:endParaRPr>
          </a:p>
          <a:p>
            <a:pPr marL="514350" indent="-514350" algn="l">
              <a:buFont typeface="+mj-lt"/>
              <a:buAutoNum type="alphaUcPeriod"/>
            </a:pPr>
            <a:r>
              <a:rPr lang="en-US" sz="3200" i="0" dirty="0">
                <a:solidFill>
                  <a:srgbClr val="333333"/>
                </a:solidFill>
                <a:effectLst/>
                <a:latin typeface="Arial" panose="020B0604020202020204" pitchFamily="34" charset="0"/>
                <a:cs typeface="Arial" panose="020B0604020202020204" pitchFamily="34" charset="0"/>
              </a:rPr>
              <a:t>4</a:t>
            </a:r>
            <a:endParaRPr lang="en-US" sz="3200" i="0" dirty="0">
              <a:solidFill>
                <a:srgbClr val="333333"/>
              </a:solidFill>
              <a:effectLst/>
              <a:latin typeface="Arial" panose="020B0604020202020204" pitchFamily="34" charset="0"/>
              <a:cs typeface="Arial" panose="020B0604020202020204" pitchFamily="34" charset="0"/>
            </a:endParaRPr>
          </a:p>
          <a:p>
            <a:pPr marL="514350" indent="-514350" algn="l">
              <a:buFont typeface="+mj-lt"/>
              <a:buAutoNum type="alphaUcPeriod"/>
            </a:pPr>
            <a:r>
              <a:rPr lang="en-US" sz="3200" dirty="0">
                <a:solidFill>
                  <a:srgbClr val="333333"/>
                </a:solidFill>
                <a:latin typeface="Arial" panose="020B0604020202020204" pitchFamily="34" charset="0"/>
                <a:cs typeface="Arial" panose="020B0604020202020204" pitchFamily="34" charset="0"/>
              </a:rPr>
              <a:t>5</a:t>
            </a:r>
            <a:endParaRPr lang="en-US" sz="3200" i="0" dirty="0">
              <a:solidFill>
                <a:srgbClr val="333333"/>
              </a:solidFill>
              <a:effectLst/>
              <a:latin typeface="Arial" panose="020B0604020202020204" pitchFamily="34" charset="0"/>
              <a:cs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134600" y="5603733"/>
            <a:ext cx="2057400" cy="1217981"/>
          </a:xfrm>
          <a:prstGeom prst="rect">
            <a:avLst/>
          </a:prstGeom>
        </p:spPr>
      </p:pic>
      <p:sp>
        <p:nvSpPr>
          <p:cNvPr id="4" name="TextBox 3"/>
          <p:cNvSpPr txBox="1"/>
          <p:nvPr/>
        </p:nvSpPr>
        <p:spPr>
          <a:xfrm>
            <a:off x="990600" y="609600"/>
            <a:ext cx="10210800" cy="769441"/>
          </a:xfrm>
          <a:prstGeom prst="rect">
            <a:avLst/>
          </a:prstGeom>
          <a:solidFill>
            <a:schemeClr val="accent5">
              <a:lumMod val="60000"/>
              <a:lumOff val="40000"/>
            </a:schemeClr>
          </a:solidFill>
        </p:spPr>
        <p:txBody>
          <a:bodyPr wrap="square" rtlCol="0">
            <a:spAutoFit/>
          </a:bodyPr>
          <a:lstStyle/>
          <a:p>
            <a:pPr lvl="0"/>
            <a:r>
              <a:rPr lang="en-US" sz="4400" dirty="0"/>
              <a:t>				QUESTION 2</a:t>
            </a:r>
            <a:endParaRPr lang="en-US" sz="4400" dirty="0"/>
          </a:p>
        </p:txBody>
      </p:sp>
      <p:sp>
        <p:nvSpPr>
          <p:cNvPr id="3" name="TextBox 2"/>
          <p:cNvSpPr txBox="1"/>
          <p:nvPr/>
        </p:nvSpPr>
        <p:spPr>
          <a:xfrm>
            <a:off x="381000" y="1752600"/>
            <a:ext cx="11658600" cy="3538220"/>
          </a:xfrm>
          <a:prstGeom prst="rect">
            <a:avLst/>
          </a:prstGeom>
          <a:noFill/>
        </p:spPr>
        <p:txBody>
          <a:bodyPr wrap="square">
            <a:spAutoFit/>
          </a:bodyPr>
          <a:lstStyle/>
          <a:p>
            <a:pPr algn="l"/>
            <a:r>
              <a:rPr lang="en-US" sz="3200" i="0" dirty="0">
                <a:solidFill>
                  <a:srgbClr val="212529"/>
                </a:solidFill>
                <a:effectLst/>
                <a:latin typeface="Arial" panose="020B0604020202020204" pitchFamily="34" charset="0"/>
                <a:cs typeface="Arial" panose="020B0604020202020204" pitchFamily="34" charset="0"/>
              </a:rPr>
              <a:t>The units digit of the expression </a:t>
            </a:r>
            <a:r>
              <a:rPr lang="en-US" sz="3200" dirty="0">
                <a:latin typeface="Arial" panose="020B0604020202020204" pitchFamily="34" charset="0"/>
                <a:cs typeface="Arial" panose="020B0604020202020204" pitchFamily="34" charset="0"/>
              </a:rPr>
              <a:t>25^</a:t>
            </a:r>
            <a:r>
              <a:rPr lang="en-US" sz="3200" dirty="0">
                <a:effectLst/>
                <a:latin typeface="Arial" panose="020B0604020202020204" pitchFamily="34" charset="0"/>
                <a:cs typeface="Arial" panose="020B0604020202020204" pitchFamily="34" charset="0"/>
              </a:rPr>
              <a:t>6251</a:t>
            </a:r>
            <a:r>
              <a:rPr lang="en-US" sz="3200" dirty="0">
                <a:latin typeface="Arial" panose="020B0604020202020204" pitchFamily="34" charset="0"/>
                <a:cs typeface="Arial" panose="020B0604020202020204" pitchFamily="34" charset="0"/>
              </a:rPr>
              <a:t>+36^</a:t>
            </a:r>
            <a:r>
              <a:rPr lang="en-US" sz="3200" dirty="0">
                <a:effectLst/>
                <a:latin typeface="Arial" panose="020B0604020202020204" pitchFamily="34" charset="0"/>
                <a:cs typeface="Arial" panose="020B0604020202020204" pitchFamily="34" charset="0"/>
              </a:rPr>
              <a:t>528</a:t>
            </a:r>
            <a:r>
              <a:rPr lang="en-US" sz="3200" dirty="0">
                <a:latin typeface="Arial" panose="020B0604020202020204" pitchFamily="34" charset="0"/>
                <a:cs typeface="Arial" panose="020B0604020202020204" pitchFamily="34" charset="0"/>
              </a:rPr>
              <a:t>+73^</a:t>
            </a:r>
            <a:r>
              <a:rPr lang="en-US" sz="3200" dirty="0">
                <a:effectLst/>
                <a:latin typeface="Arial" panose="020B0604020202020204" pitchFamily="34" charset="0"/>
                <a:cs typeface="Arial" panose="020B0604020202020204" pitchFamily="34" charset="0"/>
              </a:rPr>
              <a:t>54</a:t>
            </a:r>
            <a:r>
              <a:rPr lang="en-US" sz="3200" i="0" dirty="0">
                <a:solidFill>
                  <a:srgbClr val="212529"/>
                </a:solidFill>
                <a:effectLst/>
                <a:latin typeface="Arial" panose="020B0604020202020204" pitchFamily="34" charset="0"/>
                <a:cs typeface="Arial" panose="020B0604020202020204" pitchFamily="34" charset="0"/>
              </a:rPr>
              <a:t> is</a:t>
            </a:r>
            <a:endParaRPr lang="en-US" sz="3200" i="0" dirty="0">
              <a:solidFill>
                <a:srgbClr val="212529"/>
              </a:solidFill>
              <a:effectLst/>
              <a:latin typeface="Arial" panose="020B0604020202020204" pitchFamily="34" charset="0"/>
              <a:cs typeface="Arial" panose="020B0604020202020204" pitchFamily="34" charset="0"/>
            </a:endParaRPr>
          </a:p>
          <a:p>
            <a:pPr algn="l"/>
            <a:endParaRPr lang="en-US" sz="3200" i="0" dirty="0">
              <a:solidFill>
                <a:srgbClr val="333333"/>
              </a:solidFill>
              <a:effectLst/>
              <a:latin typeface="Arial" panose="020B0604020202020204" pitchFamily="34" charset="0"/>
              <a:cs typeface="Arial" panose="020B0604020202020204" pitchFamily="34" charset="0"/>
            </a:endParaRPr>
          </a:p>
          <a:p>
            <a:pPr marL="742950" indent="-742950" algn="l">
              <a:buFont typeface="+mj-lt"/>
              <a:buAutoNum type="alphaUcPeriod"/>
            </a:pPr>
            <a:r>
              <a:rPr lang="en-US" sz="3200" i="0" dirty="0">
                <a:solidFill>
                  <a:srgbClr val="333333"/>
                </a:solidFill>
                <a:effectLst/>
                <a:latin typeface="Arial" panose="020B0604020202020204" pitchFamily="34" charset="0"/>
                <a:cs typeface="Arial" panose="020B0604020202020204" pitchFamily="34" charset="0"/>
              </a:rPr>
              <a:t>0</a:t>
            </a:r>
            <a:endParaRPr lang="en-US" sz="3200" i="0" dirty="0">
              <a:solidFill>
                <a:srgbClr val="333333"/>
              </a:solidFill>
              <a:effectLst/>
              <a:latin typeface="Arial" panose="020B0604020202020204" pitchFamily="34" charset="0"/>
              <a:cs typeface="Arial" panose="020B0604020202020204" pitchFamily="34" charset="0"/>
            </a:endParaRPr>
          </a:p>
          <a:p>
            <a:pPr marL="742950" indent="-742950" algn="l">
              <a:buFont typeface="+mj-lt"/>
              <a:buAutoNum type="alphaUcPeriod"/>
            </a:pPr>
            <a:r>
              <a:rPr lang="en-US" sz="3200" dirty="0">
                <a:solidFill>
                  <a:srgbClr val="333333"/>
                </a:solidFill>
                <a:latin typeface="Arial" panose="020B0604020202020204" pitchFamily="34" charset="0"/>
                <a:cs typeface="Arial" panose="020B0604020202020204" pitchFamily="34" charset="0"/>
              </a:rPr>
              <a:t>3</a:t>
            </a:r>
            <a:endParaRPr lang="en-US" sz="3200" i="0" dirty="0">
              <a:solidFill>
                <a:srgbClr val="333333"/>
              </a:solidFill>
              <a:effectLst/>
              <a:latin typeface="Arial" panose="020B0604020202020204" pitchFamily="34" charset="0"/>
              <a:cs typeface="Arial" panose="020B0604020202020204" pitchFamily="34" charset="0"/>
            </a:endParaRPr>
          </a:p>
          <a:p>
            <a:pPr marL="742950" indent="-742950" algn="l">
              <a:buFont typeface="+mj-lt"/>
              <a:buAutoNum type="alphaUcPeriod"/>
            </a:pPr>
            <a:r>
              <a:rPr lang="en-US" sz="3200" dirty="0">
                <a:solidFill>
                  <a:srgbClr val="333333"/>
                </a:solidFill>
                <a:latin typeface="Arial" panose="020B0604020202020204" pitchFamily="34" charset="0"/>
                <a:cs typeface="Arial" panose="020B0604020202020204" pitchFamily="34" charset="0"/>
              </a:rPr>
              <a:t>4</a:t>
            </a:r>
            <a:endParaRPr lang="en-US" sz="3200" dirty="0">
              <a:solidFill>
                <a:srgbClr val="333333"/>
              </a:solidFill>
              <a:latin typeface="Arial" panose="020B0604020202020204" pitchFamily="34" charset="0"/>
              <a:cs typeface="Arial" panose="020B0604020202020204" pitchFamily="34" charset="0"/>
            </a:endParaRPr>
          </a:p>
          <a:p>
            <a:pPr marL="742950" indent="-742950" algn="l">
              <a:buFont typeface="+mj-lt"/>
              <a:buAutoNum type="alphaUcPeriod"/>
            </a:pPr>
            <a:r>
              <a:rPr lang="en-US" sz="3200" i="0" dirty="0">
                <a:solidFill>
                  <a:srgbClr val="333333"/>
                </a:solidFill>
                <a:effectLst/>
                <a:latin typeface="Arial" panose="020B0604020202020204" pitchFamily="34" charset="0"/>
                <a:cs typeface="Arial" panose="020B0604020202020204" pitchFamily="34" charset="0"/>
              </a:rPr>
              <a:t>2</a:t>
            </a:r>
            <a:endParaRPr lang="en-US" sz="3200" i="0" dirty="0">
              <a:solidFill>
                <a:srgbClr val="333333"/>
              </a:solidFill>
              <a:effectLst/>
              <a:latin typeface="Arial" panose="020B0604020202020204" pitchFamily="34" charset="0"/>
              <a:cs typeface="Arial" panose="020B0604020202020204" pitchFamily="34" charset="0"/>
            </a:endParaRPr>
          </a:p>
          <a:p>
            <a:pPr algn="l"/>
            <a:endParaRPr lang="en-US" sz="3200" i="0" dirty="0">
              <a:solidFill>
                <a:srgbClr val="333333"/>
              </a:solidFill>
              <a:effectLst/>
              <a:latin typeface="Arial" panose="020B0604020202020204" pitchFamily="34" charset="0"/>
              <a:cs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134600" y="5603733"/>
            <a:ext cx="2057400" cy="1217981"/>
          </a:xfrm>
          <a:prstGeom prst="rect">
            <a:avLst/>
          </a:prstGeom>
        </p:spPr>
      </p:pic>
      <p:sp>
        <p:nvSpPr>
          <p:cNvPr id="4" name="TextBox 3"/>
          <p:cNvSpPr txBox="1"/>
          <p:nvPr/>
        </p:nvSpPr>
        <p:spPr>
          <a:xfrm>
            <a:off x="990600" y="228600"/>
            <a:ext cx="10210800" cy="769441"/>
          </a:xfrm>
          <a:prstGeom prst="rect">
            <a:avLst/>
          </a:prstGeom>
          <a:solidFill>
            <a:schemeClr val="accent5">
              <a:lumMod val="60000"/>
              <a:lumOff val="40000"/>
            </a:schemeClr>
          </a:solidFill>
        </p:spPr>
        <p:txBody>
          <a:bodyPr wrap="square" rtlCol="0">
            <a:spAutoFit/>
          </a:bodyPr>
          <a:lstStyle/>
          <a:p>
            <a:pPr lvl="0"/>
            <a:r>
              <a:rPr lang="en-US" sz="4400" dirty="0"/>
              <a:t>				QUESTION 3</a:t>
            </a:r>
            <a:endParaRPr lang="en-US" sz="4400" dirty="0"/>
          </a:p>
        </p:txBody>
      </p:sp>
      <p:sp>
        <p:nvSpPr>
          <p:cNvPr id="3" name="TextBox 2"/>
          <p:cNvSpPr txBox="1"/>
          <p:nvPr/>
        </p:nvSpPr>
        <p:spPr>
          <a:xfrm>
            <a:off x="533400" y="1225689"/>
            <a:ext cx="11277600" cy="5015865"/>
          </a:xfrm>
          <a:prstGeom prst="rect">
            <a:avLst/>
          </a:prstGeom>
          <a:noFill/>
        </p:spPr>
        <p:txBody>
          <a:bodyPr wrap="square">
            <a:spAutoFit/>
          </a:bodyPr>
          <a:lstStyle/>
          <a:p>
            <a:pPr algn="l"/>
            <a:r>
              <a:rPr lang="en-US" sz="3200" b="0" i="0" dirty="0">
                <a:solidFill>
                  <a:srgbClr val="212529"/>
                </a:solidFill>
                <a:effectLst/>
                <a:latin typeface="+mn-ea"/>
                <a:cs typeface="+mn-ea"/>
              </a:rPr>
              <a:t>The sum of two digit number and the number obtained by interchanging the digits is 110. if 10 is suntracted from the first number, the number is 4 more than 5 times the sum of the digits in the first number. Find the first number.</a:t>
            </a:r>
            <a:endParaRPr lang="en-US" sz="3200" b="0" i="0" dirty="0">
              <a:solidFill>
                <a:srgbClr val="212529"/>
              </a:solidFill>
              <a:effectLst/>
              <a:latin typeface="+mn-ea"/>
              <a:cs typeface="+mn-ea"/>
            </a:endParaRPr>
          </a:p>
          <a:p>
            <a:pPr algn="l"/>
            <a:endParaRPr lang="en-US" sz="3200" b="0" i="0" dirty="0">
              <a:solidFill>
                <a:srgbClr val="212529"/>
              </a:solidFill>
              <a:effectLst/>
              <a:latin typeface="+mn-ea"/>
              <a:cs typeface="+mn-ea"/>
            </a:endParaRPr>
          </a:p>
          <a:p>
            <a:pPr marL="514350" indent="-514350" algn="l">
              <a:buFont typeface="+mj-lt"/>
              <a:buAutoNum type="alphaUcPeriod"/>
            </a:pPr>
            <a:r>
              <a:rPr lang="en-US" sz="3200" b="0" i="0" dirty="0">
                <a:solidFill>
                  <a:srgbClr val="333333"/>
                </a:solidFill>
                <a:effectLst/>
                <a:latin typeface="+mn-ea"/>
                <a:cs typeface="+mn-ea"/>
              </a:rPr>
              <a:t>18</a:t>
            </a:r>
            <a:endParaRPr lang="en-US" sz="3200" b="0" i="0" dirty="0">
              <a:solidFill>
                <a:srgbClr val="333333"/>
              </a:solidFill>
              <a:effectLst/>
              <a:latin typeface="+mn-ea"/>
              <a:cs typeface="+mn-ea"/>
            </a:endParaRPr>
          </a:p>
          <a:p>
            <a:pPr marL="514350" indent="-514350" algn="l">
              <a:buFont typeface="+mj-lt"/>
              <a:buAutoNum type="alphaUcPeriod"/>
            </a:pPr>
            <a:r>
              <a:rPr lang="en-US" sz="3200" b="0" i="0" dirty="0">
                <a:solidFill>
                  <a:srgbClr val="333333"/>
                </a:solidFill>
                <a:effectLst/>
                <a:latin typeface="+mn-ea"/>
                <a:cs typeface="+mn-ea"/>
              </a:rPr>
              <a:t>64</a:t>
            </a:r>
            <a:endParaRPr lang="en-US" sz="3200" b="0" i="0" dirty="0">
              <a:solidFill>
                <a:srgbClr val="333333"/>
              </a:solidFill>
              <a:effectLst/>
              <a:latin typeface="+mn-ea"/>
              <a:cs typeface="+mn-ea"/>
            </a:endParaRPr>
          </a:p>
          <a:p>
            <a:pPr marL="514350" indent="-514350" algn="l">
              <a:buFont typeface="+mj-lt"/>
              <a:buAutoNum type="alphaUcPeriod"/>
            </a:pPr>
            <a:r>
              <a:rPr lang="en-US" sz="3200" b="0" i="0" dirty="0">
                <a:solidFill>
                  <a:srgbClr val="333333"/>
                </a:solidFill>
                <a:effectLst/>
                <a:latin typeface="+mn-ea"/>
                <a:cs typeface="+mn-ea"/>
              </a:rPr>
              <a:t>36</a:t>
            </a:r>
            <a:endParaRPr lang="en-US" sz="3200" b="0" i="0" dirty="0">
              <a:solidFill>
                <a:srgbClr val="333333"/>
              </a:solidFill>
              <a:effectLst/>
              <a:latin typeface="+mn-ea"/>
              <a:cs typeface="+mn-ea"/>
            </a:endParaRPr>
          </a:p>
          <a:p>
            <a:pPr marL="514350" indent="-514350" algn="l">
              <a:buFont typeface="+mj-lt"/>
              <a:buAutoNum type="alphaUcPeriod"/>
            </a:pPr>
            <a:r>
              <a:rPr lang="en-US" sz="3200" dirty="0">
                <a:solidFill>
                  <a:srgbClr val="333333"/>
                </a:solidFill>
                <a:latin typeface="+mn-ea"/>
                <a:cs typeface="+mn-ea"/>
              </a:rPr>
              <a:t>17</a:t>
            </a:r>
            <a:endParaRPr lang="en-US" sz="3200" b="0" i="0" dirty="0">
              <a:solidFill>
                <a:srgbClr val="333333"/>
              </a:solidFill>
              <a:effectLst/>
              <a:latin typeface="+mn-ea"/>
              <a:cs typeface="+mn-ea"/>
            </a:endParaRPr>
          </a:p>
          <a:p>
            <a:pPr algn="l"/>
            <a:endParaRPr lang="en-US" sz="3200" b="0" i="0" dirty="0">
              <a:solidFill>
                <a:srgbClr val="333333"/>
              </a:solidFill>
              <a:effectLst/>
              <a:latin typeface="+mn-ea"/>
              <a:cs typeface="+mn-ea"/>
            </a:endParaRPr>
          </a:p>
        </p:txBody>
      </p:sp>
    </p:spTree>
  </p:cSld>
  <p:clrMapOvr>
    <a:masterClrMapping/>
  </p:clrMapOvr>
</p:sld>
</file>

<file path=ppt/tags/tag1.xml><?xml version="1.0" encoding="utf-8"?>
<p:tagLst xmlns:p="http://schemas.openxmlformats.org/presentationml/2006/main">
  <p:tag name="TABLE_ENDDRAG_ORIGIN_RECT" val="864*278"/>
  <p:tag name="TABLE_ENDDRAG_RECT" val="48*126*864*278"/>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2778</Words>
  <Application>WPS Presentation</Application>
  <PresentationFormat>Widescreen</PresentationFormat>
  <Paragraphs>202</Paragraphs>
  <Slides>19</Slides>
  <Notes>12</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19</vt:i4>
      </vt:variant>
    </vt:vector>
  </HeadingPairs>
  <TitlesOfParts>
    <vt:vector size="32" baseType="lpstr">
      <vt:lpstr>Arial</vt:lpstr>
      <vt:lpstr>SimSun</vt:lpstr>
      <vt:lpstr>Wingdings</vt:lpstr>
      <vt:lpstr>system</vt:lpstr>
      <vt:lpstr>Segoe Print</vt:lpstr>
      <vt:lpstr>Roboto</vt:lpstr>
      <vt:lpstr>Verdana</vt:lpstr>
      <vt:lpstr>OpenSans</vt:lpstr>
      <vt:lpstr>Nunito Sans</vt:lpstr>
      <vt:lpstr>Microsoft YaHei</vt:lpstr>
      <vt:lpstr>Arial Unicode MS</vt:lpstr>
      <vt:lpstr>Calibri</vt:lpstr>
      <vt:lpstr>Office Theme</vt:lpstr>
      <vt:lpstr>PowerPoint 演示文稿</vt:lpstr>
      <vt:lpstr>PowerPoint 演示文稿</vt:lpstr>
      <vt:lpstr>PowerPoint 演示文稿</vt:lpstr>
      <vt:lpstr>PowerPoint 演示文稿</vt:lpstr>
      <vt:lpstr>TYPE 1,2,3</vt:lpstr>
      <vt:lpstr>Type 3</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EXERCISE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FACE-45</dc:creator>
  <cp:lastModifiedBy>keert</cp:lastModifiedBy>
  <cp:revision>446</cp:revision>
  <dcterms:created xsi:type="dcterms:W3CDTF">2006-08-16T00:00:00Z</dcterms:created>
  <dcterms:modified xsi:type="dcterms:W3CDTF">2024-08-10T06:13:42Z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1033-12.2.0.17545</vt:lpwstr>
  </property>
  <property fmtid="{D5CDD505-2E9C-101B-9397-08002B2CF9AE}" pid="3" name="ICV">
    <vt:lpwstr>F6148D9AC6754E0C841E54DB61EB8D69_12</vt:lpwstr>
  </property>
</Properties>
</file>

<file path=docProps/thumbnail.jpeg>
</file>